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3.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4.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5.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6.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7.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8.xml" ContentType="application/vnd.openxmlformats-officedocument.theme+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9.xml" ContentType="application/vnd.openxmlformats-officedocument.theme+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theme/theme10.xml" ContentType="application/vnd.openxmlformats-officedocument.theme+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3" r:id="rId2"/>
    <p:sldMasterId id="2147483723" r:id="rId3"/>
    <p:sldMasterId id="2147483750" r:id="rId4"/>
    <p:sldMasterId id="2147483780" r:id="rId5"/>
    <p:sldMasterId id="2147483787" r:id="rId6"/>
    <p:sldMasterId id="2147483818" r:id="rId7"/>
    <p:sldMasterId id="2147483853" r:id="rId8"/>
    <p:sldMasterId id="2147483902" r:id="rId9"/>
    <p:sldMasterId id="2147483922" r:id="rId10"/>
    <p:sldMasterId id="2147483981" r:id="rId11"/>
  </p:sldMasterIdLst>
  <p:notesMasterIdLst>
    <p:notesMasterId r:id="rId92"/>
  </p:notesMasterIdLst>
  <p:handoutMasterIdLst>
    <p:handoutMasterId r:id="rId93"/>
  </p:handoutMasterIdLst>
  <p:sldIdLst>
    <p:sldId id="593" r:id="rId12"/>
    <p:sldId id="594" r:id="rId13"/>
    <p:sldId id="554" r:id="rId14"/>
    <p:sldId id="555" r:id="rId15"/>
    <p:sldId id="404" r:id="rId16"/>
    <p:sldId id="595" r:id="rId17"/>
    <p:sldId id="557" r:id="rId18"/>
    <p:sldId id="1844" r:id="rId19"/>
    <p:sldId id="277" r:id="rId20"/>
    <p:sldId id="1843" r:id="rId21"/>
    <p:sldId id="424" r:id="rId22"/>
    <p:sldId id="635" r:id="rId23"/>
    <p:sldId id="1871" r:id="rId24"/>
    <p:sldId id="558" r:id="rId25"/>
    <p:sldId id="632" r:id="rId26"/>
    <p:sldId id="633" r:id="rId27"/>
    <p:sldId id="634" r:id="rId28"/>
    <p:sldId id="627" r:id="rId29"/>
    <p:sldId id="599" r:id="rId30"/>
    <p:sldId id="519" r:id="rId31"/>
    <p:sldId id="1845" r:id="rId32"/>
    <p:sldId id="1848" r:id="rId33"/>
    <p:sldId id="1846" r:id="rId34"/>
    <p:sldId id="1855" r:id="rId35"/>
    <p:sldId id="1851" r:id="rId36"/>
    <p:sldId id="1852" r:id="rId37"/>
    <p:sldId id="1853" r:id="rId38"/>
    <p:sldId id="1854" r:id="rId39"/>
    <p:sldId id="1847" r:id="rId40"/>
    <p:sldId id="1857" r:id="rId41"/>
    <p:sldId id="1856" r:id="rId42"/>
    <p:sldId id="1858" r:id="rId43"/>
    <p:sldId id="1859" r:id="rId44"/>
    <p:sldId id="1860" r:id="rId45"/>
    <p:sldId id="1861" r:id="rId46"/>
    <p:sldId id="1862" r:id="rId47"/>
    <p:sldId id="1869" r:id="rId48"/>
    <p:sldId id="1897" r:id="rId49"/>
    <p:sldId id="1872" r:id="rId50"/>
    <p:sldId id="1873" r:id="rId51"/>
    <p:sldId id="1874" r:id="rId52"/>
    <p:sldId id="1877" r:id="rId53"/>
    <p:sldId id="1876" r:id="rId54"/>
    <p:sldId id="718" r:id="rId55"/>
    <p:sldId id="597" r:id="rId56"/>
    <p:sldId id="1849" r:id="rId57"/>
    <p:sldId id="1850" r:id="rId58"/>
    <p:sldId id="600" r:id="rId59"/>
    <p:sldId id="601" r:id="rId60"/>
    <p:sldId id="417" r:id="rId61"/>
    <p:sldId id="1863" r:id="rId62"/>
    <p:sldId id="1864" r:id="rId63"/>
    <p:sldId id="604" r:id="rId64"/>
    <p:sldId id="419" r:id="rId65"/>
    <p:sldId id="1893" r:id="rId66"/>
    <p:sldId id="466" r:id="rId67"/>
    <p:sldId id="605" r:id="rId68"/>
    <p:sldId id="1894" r:id="rId69"/>
    <p:sldId id="1895" r:id="rId70"/>
    <p:sldId id="1865" r:id="rId71"/>
    <p:sldId id="1866" r:id="rId72"/>
    <p:sldId id="1896" r:id="rId73"/>
    <p:sldId id="1867" r:id="rId74"/>
    <p:sldId id="1868" r:id="rId75"/>
    <p:sldId id="1879" r:id="rId76"/>
    <p:sldId id="1880" r:id="rId77"/>
    <p:sldId id="1881" r:id="rId78"/>
    <p:sldId id="1886" r:id="rId79"/>
    <p:sldId id="1882" r:id="rId80"/>
    <p:sldId id="1883" r:id="rId81"/>
    <p:sldId id="1884" r:id="rId82"/>
    <p:sldId id="1885" r:id="rId83"/>
    <p:sldId id="1887" r:id="rId84"/>
    <p:sldId id="1888" r:id="rId85"/>
    <p:sldId id="1889" r:id="rId86"/>
    <p:sldId id="1890" r:id="rId87"/>
    <p:sldId id="1892" r:id="rId88"/>
    <p:sldId id="1891" r:id="rId89"/>
    <p:sldId id="574" r:id="rId90"/>
    <p:sldId id="614"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31999D9-DBBD-4D3E-A450-EDECC64A818A}">
          <p14:sldIdLst>
            <p14:sldId id="593"/>
            <p14:sldId id="594"/>
            <p14:sldId id="554"/>
            <p14:sldId id="555"/>
            <p14:sldId id="404"/>
          </p14:sldIdLst>
        </p14:section>
        <p14:section name="Overview" id="{6904D880-46D4-4861-8B75-756D32AB2EC5}">
          <p14:sldIdLst>
            <p14:sldId id="595"/>
            <p14:sldId id="557"/>
            <p14:sldId id="1844"/>
            <p14:sldId id="277"/>
            <p14:sldId id="1843"/>
            <p14:sldId id="424"/>
            <p14:sldId id="635"/>
            <p14:sldId id="1871"/>
            <p14:sldId id="558"/>
            <p14:sldId id="632"/>
            <p14:sldId id="633"/>
            <p14:sldId id="634"/>
            <p14:sldId id="627"/>
          </p14:sldIdLst>
        </p14:section>
        <p14:section name="Development" id="{834261C9-E280-4FEE-85D1-049D74E7C957}">
          <p14:sldIdLst>
            <p14:sldId id="599"/>
            <p14:sldId id="519"/>
            <p14:sldId id="1845"/>
            <p14:sldId id="1848"/>
            <p14:sldId id="1846"/>
            <p14:sldId id="1855"/>
            <p14:sldId id="1851"/>
            <p14:sldId id="1852"/>
            <p14:sldId id="1853"/>
            <p14:sldId id="1854"/>
            <p14:sldId id="1847"/>
          </p14:sldIdLst>
        </p14:section>
        <p14:section name="Exceptions" id="{780185F6-EE7A-4567-9E5B-3EB0043CC7F0}">
          <p14:sldIdLst>
            <p14:sldId id="1857"/>
            <p14:sldId id="1856"/>
            <p14:sldId id="1858"/>
            <p14:sldId id="1859"/>
            <p14:sldId id="1860"/>
            <p14:sldId id="1861"/>
            <p14:sldId id="1862"/>
            <p14:sldId id="1869"/>
            <p14:sldId id="1897"/>
          </p14:sldIdLst>
        </p14:section>
        <p14:section name="WorkflowDef" id="{232EF9B4-693C-4C30-9B82-1222EED79F4B}">
          <p14:sldIdLst>
            <p14:sldId id="1872"/>
            <p14:sldId id="1873"/>
            <p14:sldId id="1874"/>
            <p14:sldId id="1877"/>
            <p14:sldId id="1876"/>
            <p14:sldId id="718"/>
          </p14:sldIdLst>
        </p14:section>
        <p14:section name="Deployment" id="{4778018F-2041-404E-8B5A-EBA6FD7BC4C4}">
          <p14:sldIdLst>
            <p14:sldId id="597"/>
            <p14:sldId id="1849"/>
            <p14:sldId id="1850"/>
          </p14:sldIdLst>
        </p14:section>
        <p14:section name="Monitoring" id="{8E4D6E75-0793-4172-BD50-38106CFC0205}">
          <p14:sldIdLst>
            <p14:sldId id="600"/>
            <p14:sldId id="601"/>
            <p14:sldId id="417"/>
            <p14:sldId id="1863"/>
            <p14:sldId id="1864"/>
          </p14:sldIdLst>
        </p14:section>
        <p14:section name="Security" id="{D1C8DDCF-AA19-451F-82F0-5B5ACA0364DC}">
          <p14:sldIdLst>
            <p14:sldId id="604"/>
            <p14:sldId id="419"/>
            <p14:sldId id="1893"/>
            <p14:sldId id="466"/>
            <p14:sldId id="605"/>
            <p14:sldId id="1894"/>
            <p14:sldId id="1895"/>
            <p14:sldId id="1865"/>
            <p14:sldId id="1866"/>
            <p14:sldId id="1896"/>
            <p14:sldId id="1867"/>
            <p14:sldId id="1868"/>
          </p14:sldIdLst>
        </p14:section>
        <p14:section name="EntIntegration" id="{F6969D54-B82F-46C8-9F85-DC65E2C31244}">
          <p14:sldIdLst>
            <p14:sldId id="1879"/>
            <p14:sldId id="1880"/>
            <p14:sldId id="1881"/>
            <p14:sldId id="1886"/>
            <p14:sldId id="1882"/>
            <p14:sldId id="1883"/>
            <p14:sldId id="1884"/>
            <p14:sldId id="1885"/>
            <p14:sldId id="1887"/>
            <p14:sldId id="1888"/>
          </p14:sldIdLst>
        </p14:section>
        <p14:section name="ISE" id="{ECC82D7A-BD60-4C0C-A520-88055A75CE71}">
          <p14:sldIdLst>
            <p14:sldId id="1889"/>
            <p14:sldId id="1890"/>
            <p14:sldId id="1892"/>
            <p14:sldId id="1891"/>
          </p14:sldIdLst>
        </p14:section>
        <p14:section name="Resources" id="{6B2936E8-3E29-439D-8F8B-B3682AA9E00C}">
          <p14:sldIdLst>
            <p14:sldId id="574"/>
            <p14:sldId id="61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isal Mustafa" initials="FM" lastIdx="1" clrIdx="0">
    <p:extLst>
      <p:ext uri="{19B8F6BF-5375-455C-9EA6-DF929625EA0E}">
        <p15:presenceInfo xmlns:p15="http://schemas.microsoft.com/office/powerpoint/2012/main" userId="S-1-5-21-124525095-708259637-1543119021-1538350" providerId="AD"/>
      </p:ext>
    </p:extLst>
  </p:cmAuthor>
  <p:cmAuthor id="2" name="Larry Wall (PREMIER DEV)" initials="LW(D" lastIdx="6" clrIdx="1">
    <p:extLst>
      <p:ext uri="{19B8F6BF-5375-455C-9EA6-DF929625EA0E}">
        <p15:presenceInfo xmlns:p15="http://schemas.microsoft.com/office/powerpoint/2012/main" userId="Larry Wall (PREMIER DEV)"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A83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0727" autoAdjust="0"/>
  </p:normalViewPr>
  <p:slideViewPr>
    <p:cSldViewPr snapToGrid="0">
      <p:cViewPr varScale="1">
        <p:scale>
          <a:sx n="89" d="100"/>
          <a:sy n="89" d="100"/>
        </p:scale>
        <p:origin x="1434" y="9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3912"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slide" Target="slides/slide73.xml"/><Relationship Id="rId89" Type="http://schemas.openxmlformats.org/officeDocument/2006/relationships/slide" Target="slides/slide78.xml"/><Relationship Id="rId16" Type="http://schemas.openxmlformats.org/officeDocument/2006/relationships/slide" Target="slides/slide5.xml"/><Relationship Id="rId11" Type="http://schemas.openxmlformats.org/officeDocument/2006/relationships/slideMaster" Target="slideMasters/slideMaster11.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5" Type="http://schemas.openxmlformats.org/officeDocument/2006/relationships/slideMaster" Target="slideMasters/slideMaster5.xml"/><Relationship Id="rId90" Type="http://schemas.openxmlformats.org/officeDocument/2006/relationships/slide" Target="slides/slide79.xml"/><Relationship Id="rId95" Type="http://schemas.openxmlformats.org/officeDocument/2006/relationships/presProps" Target="presProps.xml"/><Relationship Id="rId22" Type="http://schemas.openxmlformats.org/officeDocument/2006/relationships/slide" Target="slides/slide11.xml"/><Relationship Id="rId27" Type="http://schemas.openxmlformats.org/officeDocument/2006/relationships/slide" Target="slides/slide16.xml"/><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slide" Target="slides/slide53.xml"/><Relationship Id="rId69" Type="http://schemas.openxmlformats.org/officeDocument/2006/relationships/slide" Target="slides/slide58.xml"/><Relationship Id="rId80" Type="http://schemas.openxmlformats.org/officeDocument/2006/relationships/slide" Target="slides/slide69.xml"/><Relationship Id="rId85" Type="http://schemas.openxmlformats.org/officeDocument/2006/relationships/slide" Target="slides/slide74.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83" Type="http://schemas.openxmlformats.org/officeDocument/2006/relationships/slide" Target="slides/slide72.xml"/><Relationship Id="rId88" Type="http://schemas.openxmlformats.org/officeDocument/2006/relationships/slide" Target="slides/slide77.xml"/><Relationship Id="rId91" Type="http://schemas.openxmlformats.org/officeDocument/2006/relationships/slide" Target="slides/slide8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10.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slide" Target="slides/slide75.xml"/><Relationship Id="rId94"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60.xml"/><Relationship Id="rId9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61" Type="http://schemas.openxmlformats.org/officeDocument/2006/relationships/slide" Target="slides/slide50.xml"/><Relationship Id="rId82" Type="http://schemas.openxmlformats.org/officeDocument/2006/relationships/slide" Target="slides/slide71.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handoutMaster" Target="handoutMasters/handoutMaster1.xml"/><Relationship Id="rId9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10C016-C926-47D4-9C26-8CA4F89A9D42}" type="doc">
      <dgm:prSet loTypeId="urn:microsoft.com/office/officeart/2005/8/layout/default" loCatId="list" qsTypeId="urn:microsoft.com/office/officeart/2005/8/quickstyle/simple1" qsCatId="simple" csTypeId="urn:microsoft.com/office/officeart/2005/8/colors/accent2_3" csCatId="accent2" phldr="1"/>
      <dgm:spPr/>
      <dgm:t>
        <a:bodyPr/>
        <a:lstStyle/>
        <a:p>
          <a:endParaRPr lang="en-GB"/>
        </a:p>
      </dgm:t>
    </dgm:pt>
    <dgm:pt modelId="{5201C80C-2790-439C-B124-B850574B0973}">
      <dgm:prSet phldrT="[Text]"/>
      <dgm:spPr>
        <a:solidFill>
          <a:schemeClr val="accent5">
            <a:lumMod val="75000"/>
          </a:schemeClr>
        </a:solidFill>
      </dgm:spPr>
      <dgm:t>
        <a:bodyPr/>
        <a:lstStyle/>
        <a:p>
          <a:r>
            <a:rPr lang="en-GB" dirty="0"/>
            <a:t>Logic Apps / Microsoft Flow</a:t>
          </a:r>
        </a:p>
      </dgm:t>
    </dgm:pt>
    <dgm:pt modelId="{2E1AFE6B-98FA-4729-9D3B-751B2E42BDDA}" type="parTrans" cxnId="{D2F6552B-7C02-4841-9EF2-54556566CE46}">
      <dgm:prSet/>
      <dgm:spPr/>
      <dgm:t>
        <a:bodyPr/>
        <a:lstStyle/>
        <a:p>
          <a:endParaRPr lang="en-GB"/>
        </a:p>
      </dgm:t>
    </dgm:pt>
    <dgm:pt modelId="{3D0F3FA8-C7E2-4933-B8C1-317B127E25D6}" type="sibTrans" cxnId="{D2F6552B-7C02-4841-9EF2-54556566CE46}">
      <dgm:prSet/>
      <dgm:spPr/>
      <dgm:t>
        <a:bodyPr/>
        <a:lstStyle/>
        <a:p>
          <a:endParaRPr lang="en-GB"/>
        </a:p>
      </dgm:t>
    </dgm:pt>
    <dgm:pt modelId="{DCC9FBB8-B492-4E77-BADC-C25CA0C4680F}">
      <dgm:prSet phldrT="[Text]"/>
      <dgm:spPr>
        <a:solidFill>
          <a:schemeClr val="accent5">
            <a:lumMod val="75000"/>
          </a:schemeClr>
        </a:solidFill>
      </dgm:spPr>
      <dgm:t>
        <a:bodyPr/>
        <a:lstStyle/>
        <a:p>
          <a:r>
            <a:rPr lang="en-GB" dirty="0"/>
            <a:t>Durable Functions</a:t>
          </a:r>
        </a:p>
      </dgm:t>
    </dgm:pt>
    <dgm:pt modelId="{25B87EE4-5A6C-4911-B434-B171BC921C1B}" type="parTrans" cxnId="{6F3604FA-609D-4F2A-AD16-9345CE7B4A77}">
      <dgm:prSet/>
      <dgm:spPr/>
      <dgm:t>
        <a:bodyPr/>
        <a:lstStyle/>
        <a:p>
          <a:endParaRPr lang="en-GB"/>
        </a:p>
      </dgm:t>
    </dgm:pt>
    <dgm:pt modelId="{C6338805-0D4B-4FE6-947C-B5D5BAFC815A}" type="sibTrans" cxnId="{6F3604FA-609D-4F2A-AD16-9345CE7B4A77}">
      <dgm:prSet/>
      <dgm:spPr/>
      <dgm:t>
        <a:bodyPr/>
        <a:lstStyle/>
        <a:p>
          <a:endParaRPr lang="en-GB"/>
        </a:p>
      </dgm:t>
    </dgm:pt>
    <dgm:pt modelId="{640B08B4-1D20-4A9F-8114-03B582358CFB}">
      <dgm:prSet phldrT="[Text]"/>
      <dgm:spPr>
        <a:solidFill>
          <a:schemeClr val="accent5">
            <a:lumMod val="60000"/>
            <a:lumOff val="40000"/>
          </a:schemeClr>
        </a:solidFill>
      </dgm:spPr>
      <dgm:t>
        <a:bodyPr/>
        <a:lstStyle/>
        <a:p>
          <a:r>
            <a:rPr lang="en-GB" dirty="0"/>
            <a:t>Windows Workflow Foundation (WWF)</a:t>
          </a:r>
        </a:p>
      </dgm:t>
    </dgm:pt>
    <dgm:pt modelId="{9E211E09-1412-4941-987F-798D343837E9}" type="parTrans" cxnId="{3BEFEC67-477A-4307-8089-2AD79273FA39}">
      <dgm:prSet/>
      <dgm:spPr/>
      <dgm:t>
        <a:bodyPr/>
        <a:lstStyle/>
        <a:p>
          <a:endParaRPr lang="en-GB"/>
        </a:p>
      </dgm:t>
    </dgm:pt>
    <dgm:pt modelId="{1B82B0D0-97BE-4430-917C-44473D13D522}" type="sibTrans" cxnId="{3BEFEC67-477A-4307-8089-2AD79273FA39}">
      <dgm:prSet/>
      <dgm:spPr/>
      <dgm:t>
        <a:bodyPr/>
        <a:lstStyle/>
        <a:p>
          <a:endParaRPr lang="en-GB"/>
        </a:p>
      </dgm:t>
    </dgm:pt>
    <dgm:pt modelId="{488CBD91-9905-4804-9817-ED9F4887E665}">
      <dgm:prSet phldrT="[Text]"/>
      <dgm:spPr>
        <a:solidFill>
          <a:schemeClr val="accent5">
            <a:lumMod val="60000"/>
            <a:lumOff val="40000"/>
          </a:schemeClr>
        </a:solidFill>
      </dgm:spPr>
      <dgm:t>
        <a:bodyPr/>
        <a:lstStyle/>
        <a:p>
          <a:r>
            <a:rPr lang="en-GB" dirty="0"/>
            <a:t>Workflow Manager</a:t>
          </a:r>
        </a:p>
      </dgm:t>
    </dgm:pt>
    <dgm:pt modelId="{346E906D-4006-4363-977B-F904FC6027A4}" type="parTrans" cxnId="{E08CEDE9-B72C-4AC1-8655-BB3BDC68A1CD}">
      <dgm:prSet/>
      <dgm:spPr/>
      <dgm:t>
        <a:bodyPr/>
        <a:lstStyle/>
        <a:p>
          <a:endParaRPr lang="en-GB"/>
        </a:p>
      </dgm:t>
    </dgm:pt>
    <dgm:pt modelId="{B9D0B8FC-18F2-4CF5-B9C3-F2597D07004F}" type="sibTrans" cxnId="{E08CEDE9-B72C-4AC1-8655-BB3BDC68A1CD}">
      <dgm:prSet/>
      <dgm:spPr/>
      <dgm:t>
        <a:bodyPr/>
        <a:lstStyle/>
        <a:p>
          <a:endParaRPr lang="en-GB"/>
        </a:p>
      </dgm:t>
    </dgm:pt>
    <dgm:pt modelId="{A2E8CBFA-1803-44EA-AC55-0422FF09F3E2}">
      <dgm:prSet phldrT="[Text]"/>
      <dgm:spPr>
        <a:solidFill>
          <a:schemeClr val="accent5">
            <a:lumMod val="40000"/>
            <a:lumOff val="60000"/>
          </a:schemeClr>
        </a:solidFill>
      </dgm:spPr>
      <dgm:t>
        <a:bodyPr/>
        <a:lstStyle/>
        <a:p>
          <a:r>
            <a:rPr lang="en-GB" dirty="0" err="1"/>
            <a:t>Sharepoint</a:t>
          </a:r>
          <a:r>
            <a:rPr lang="en-GB" dirty="0"/>
            <a:t> Workflow</a:t>
          </a:r>
        </a:p>
      </dgm:t>
    </dgm:pt>
    <dgm:pt modelId="{E4A802F5-989F-418A-8164-98FC2F25FC0E}" type="parTrans" cxnId="{956A7AF1-88E4-4EAF-9690-E0DC2DCCB6C7}">
      <dgm:prSet/>
      <dgm:spPr/>
      <dgm:t>
        <a:bodyPr/>
        <a:lstStyle/>
        <a:p>
          <a:endParaRPr lang="en-GB"/>
        </a:p>
      </dgm:t>
    </dgm:pt>
    <dgm:pt modelId="{4C0859A5-FFA2-402B-BB6D-E94323A46C90}" type="sibTrans" cxnId="{956A7AF1-88E4-4EAF-9690-E0DC2DCCB6C7}">
      <dgm:prSet/>
      <dgm:spPr/>
      <dgm:t>
        <a:bodyPr/>
        <a:lstStyle/>
        <a:p>
          <a:endParaRPr lang="en-GB"/>
        </a:p>
      </dgm:t>
    </dgm:pt>
    <dgm:pt modelId="{CC4237C2-5D51-43BC-9779-53A7A246F320}">
      <dgm:prSet phldrT="[Text]"/>
      <dgm:spPr>
        <a:solidFill>
          <a:schemeClr val="accent5">
            <a:lumMod val="40000"/>
            <a:lumOff val="60000"/>
          </a:schemeClr>
        </a:solidFill>
      </dgm:spPr>
      <dgm:t>
        <a:bodyPr/>
        <a:lstStyle/>
        <a:p>
          <a:r>
            <a:rPr lang="en-GB" dirty="0"/>
            <a:t>Azure Data Factory (ADF)</a:t>
          </a:r>
        </a:p>
      </dgm:t>
    </dgm:pt>
    <dgm:pt modelId="{7805FEA5-C322-44C4-8296-0DBB1F363BAD}" type="parTrans" cxnId="{FF30933C-D9B9-4DC4-B658-A41879F61433}">
      <dgm:prSet/>
      <dgm:spPr/>
      <dgm:t>
        <a:bodyPr/>
        <a:lstStyle/>
        <a:p>
          <a:endParaRPr lang="en-GB"/>
        </a:p>
      </dgm:t>
    </dgm:pt>
    <dgm:pt modelId="{2C1D1F23-58EF-4F7B-B70E-3A48EC44DE8F}" type="sibTrans" cxnId="{FF30933C-D9B9-4DC4-B658-A41879F61433}">
      <dgm:prSet/>
      <dgm:spPr/>
      <dgm:t>
        <a:bodyPr/>
        <a:lstStyle/>
        <a:p>
          <a:endParaRPr lang="en-GB"/>
        </a:p>
      </dgm:t>
    </dgm:pt>
    <dgm:pt modelId="{D8E59418-9427-4F0B-9122-D1D0C440F8D4}">
      <dgm:prSet phldrT="[Text]"/>
      <dgm:spPr>
        <a:solidFill>
          <a:schemeClr val="accent5">
            <a:lumMod val="40000"/>
            <a:lumOff val="60000"/>
          </a:schemeClr>
        </a:solidFill>
      </dgm:spPr>
      <dgm:t>
        <a:bodyPr/>
        <a:lstStyle/>
        <a:p>
          <a:r>
            <a:rPr lang="en-GB" dirty="0"/>
            <a:t>Windows PowerShell Workflow</a:t>
          </a:r>
        </a:p>
      </dgm:t>
    </dgm:pt>
    <dgm:pt modelId="{4F413FB1-ED6D-44E6-A25A-BF167B94611B}" type="parTrans" cxnId="{643396EB-8F76-4AE5-A1EF-83252886A9B6}">
      <dgm:prSet/>
      <dgm:spPr/>
      <dgm:t>
        <a:bodyPr/>
        <a:lstStyle/>
        <a:p>
          <a:endParaRPr lang="en-GB"/>
        </a:p>
      </dgm:t>
    </dgm:pt>
    <dgm:pt modelId="{EDEA4DBB-7256-475A-B3F6-1D72FAE29519}" type="sibTrans" cxnId="{643396EB-8F76-4AE5-A1EF-83252886A9B6}">
      <dgm:prSet/>
      <dgm:spPr/>
      <dgm:t>
        <a:bodyPr/>
        <a:lstStyle/>
        <a:p>
          <a:endParaRPr lang="en-GB"/>
        </a:p>
      </dgm:t>
    </dgm:pt>
    <dgm:pt modelId="{CE8FC6ED-89C5-4F76-A61A-065BB55CF716}" type="pres">
      <dgm:prSet presAssocID="{4910C016-C926-47D4-9C26-8CA4F89A9D42}" presName="diagram" presStyleCnt="0">
        <dgm:presLayoutVars>
          <dgm:dir/>
          <dgm:resizeHandles val="exact"/>
        </dgm:presLayoutVars>
      </dgm:prSet>
      <dgm:spPr/>
    </dgm:pt>
    <dgm:pt modelId="{FC67A93B-A099-4734-BE9B-FA976DE30924}" type="pres">
      <dgm:prSet presAssocID="{5201C80C-2790-439C-B124-B850574B0973}" presName="node" presStyleLbl="node1" presStyleIdx="0" presStyleCnt="7">
        <dgm:presLayoutVars>
          <dgm:bulletEnabled val="1"/>
        </dgm:presLayoutVars>
      </dgm:prSet>
      <dgm:spPr/>
    </dgm:pt>
    <dgm:pt modelId="{53F2C873-4587-45A6-A069-4677CC87DBDF}" type="pres">
      <dgm:prSet presAssocID="{3D0F3FA8-C7E2-4933-B8C1-317B127E25D6}" presName="sibTrans" presStyleCnt="0"/>
      <dgm:spPr/>
    </dgm:pt>
    <dgm:pt modelId="{A80F9512-6BF9-4C00-B299-4D3F47ED4118}" type="pres">
      <dgm:prSet presAssocID="{DCC9FBB8-B492-4E77-BADC-C25CA0C4680F}" presName="node" presStyleLbl="node1" presStyleIdx="1" presStyleCnt="7">
        <dgm:presLayoutVars>
          <dgm:bulletEnabled val="1"/>
        </dgm:presLayoutVars>
      </dgm:prSet>
      <dgm:spPr/>
    </dgm:pt>
    <dgm:pt modelId="{9894AC67-72FE-43A5-8E17-DAB0F9B3AFB2}" type="pres">
      <dgm:prSet presAssocID="{C6338805-0D4B-4FE6-947C-B5D5BAFC815A}" presName="sibTrans" presStyleCnt="0"/>
      <dgm:spPr/>
    </dgm:pt>
    <dgm:pt modelId="{6F5E8C2D-019E-4826-8900-73AC6F119ADD}" type="pres">
      <dgm:prSet presAssocID="{640B08B4-1D20-4A9F-8114-03B582358CFB}" presName="node" presStyleLbl="node1" presStyleIdx="2" presStyleCnt="7">
        <dgm:presLayoutVars>
          <dgm:bulletEnabled val="1"/>
        </dgm:presLayoutVars>
      </dgm:prSet>
      <dgm:spPr/>
    </dgm:pt>
    <dgm:pt modelId="{DD295C82-440E-4A75-B4EE-504C5E7F668F}" type="pres">
      <dgm:prSet presAssocID="{1B82B0D0-97BE-4430-917C-44473D13D522}" presName="sibTrans" presStyleCnt="0"/>
      <dgm:spPr/>
    </dgm:pt>
    <dgm:pt modelId="{A05E0BDD-7EFD-4DDC-950C-95C1B53E0706}" type="pres">
      <dgm:prSet presAssocID="{488CBD91-9905-4804-9817-ED9F4887E665}" presName="node" presStyleLbl="node1" presStyleIdx="3" presStyleCnt="7">
        <dgm:presLayoutVars>
          <dgm:bulletEnabled val="1"/>
        </dgm:presLayoutVars>
      </dgm:prSet>
      <dgm:spPr/>
    </dgm:pt>
    <dgm:pt modelId="{B4D75454-3474-4585-A71D-3FEE671BAD5C}" type="pres">
      <dgm:prSet presAssocID="{B9D0B8FC-18F2-4CF5-B9C3-F2597D07004F}" presName="sibTrans" presStyleCnt="0"/>
      <dgm:spPr/>
    </dgm:pt>
    <dgm:pt modelId="{D764123B-73E2-419E-929B-6485DCA77FAB}" type="pres">
      <dgm:prSet presAssocID="{A2E8CBFA-1803-44EA-AC55-0422FF09F3E2}" presName="node" presStyleLbl="node1" presStyleIdx="4" presStyleCnt="7">
        <dgm:presLayoutVars>
          <dgm:bulletEnabled val="1"/>
        </dgm:presLayoutVars>
      </dgm:prSet>
      <dgm:spPr/>
    </dgm:pt>
    <dgm:pt modelId="{B198E80C-7ACF-4908-AF5C-09C6D3856E03}" type="pres">
      <dgm:prSet presAssocID="{4C0859A5-FFA2-402B-BB6D-E94323A46C90}" presName="sibTrans" presStyleCnt="0"/>
      <dgm:spPr/>
    </dgm:pt>
    <dgm:pt modelId="{DB2DD4F0-45F1-4703-BCD8-109AFA19C874}" type="pres">
      <dgm:prSet presAssocID="{CC4237C2-5D51-43BC-9779-53A7A246F320}" presName="node" presStyleLbl="node1" presStyleIdx="5" presStyleCnt="7">
        <dgm:presLayoutVars>
          <dgm:bulletEnabled val="1"/>
        </dgm:presLayoutVars>
      </dgm:prSet>
      <dgm:spPr/>
    </dgm:pt>
    <dgm:pt modelId="{34EC0B80-BD01-4333-9CED-F46B9AF0E941}" type="pres">
      <dgm:prSet presAssocID="{2C1D1F23-58EF-4F7B-B70E-3A48EC44DE8F}" presName="sibTrans" presStyleCnt="0"/>
      <dgm:spPr/>
    </dgm:pt>
    <dgm:pt modelId="{F17DC376-6D85-4BB7-83B4-C8B7762F8ABA}" type="pres">
      <dgm:prSet presAssocID="{D8E59418-9427-4F0B-9122-D1D0C440F8D4}" presName="node" presStyleLbl="node1" presStyleIdx="6" presStyleCnt="7">
        <dgm:presLayoutVars>
          <dgm:bulletEnabled val="1"/>
        </dgm:presLayoutVars>
      </dgm:prSet>
      <dgm:spPr/>
    </dgm:pt>
  </dgm:ptLst>
  <dgm:cxnLst>
    <dgm:cxn modelId="{8E409308-0DAF-4236-9936-B2DCA2199BE7}" type="presOf" srcId="{DCC9FBB8-B492-4E77-BADC-C25CA0C4680F}" destId="{A80F9512-6BF9-4C00-B299-4D3F47ED4118}" srcOrd="0" destOrd="0" presId="urn:microsoft.com/office/officeart/2005/8/layout/default"/>
    <dgm:cxn modelId="{D2F6552B-7C02-4841-9EF2-54556566CE46}" srcId="{4910C016-C926-47D4-9C26-8CA4F89A9D42}" destId="{5201C80C-2790-439C-B124-B850574B0973}" srcOrd="0" destOrd="0" parTransId="{2E1AFE6B-98FA-4729-9D3B-751B2E42BDDA}" sibTransId="{3D0F3FA8-C7E2-4933-B8C1-317B127E25D6}"/>
    <dgm:cxn modelId="{7FC9602F-F681-48A7-8D4B-3FAE95CA6EDE}" type="presOf" srcId="{640B08B4-1D20-4A9F-8114-03B582358CFB}" destId="{6F5E8C2D-019E-4826-8900-73AC6F119ADD}" srcOrd="0" destOrd="0" presId="urn:microsoft.com/office/officeart/2005/8/layout/default"/>
    <dgm:cxn modelId="{FF30933C-D9B9-4DC4-B658-A41879F61433}" srcId="{4910C016-C926-47D4-9C26-8CA4F89A9D42}" destId="{CC4237C2-5D51-43BC-9779-53A7A246F320}" srcOrd="5" destOrd="0" parTransId="{7805FEA5-C322-44C4-8296-0DBB1F363BAD}" sibTransId="{2C1D1F23-58EF-4F7B-B70E-3A48EC44DE8F}"/>
    <dgm:cxn modelId="{3BEFEC67-477A-4307-8089-2AD79273FA39}" srcId="{4910C016-C926-47D4-9C26-8CA4F89A9D42}" destId="{640B08B4-1D20-4A9F-8114-03B582358CFB}" srcOrd="2" destOrd="0" parTransId="{9E211E09-1412-4941-987F-798D343837E9}" sibTransId="{1B82B0D0-97BE-4430-917C-44473D13D522}"/>
    <dgm:cxn modelId="{9EDE396D-F733-4193-AF08-2609F895124F}" type="presOf" srcId="{488CBD91-9905-4804-9817-ED9F4887E665}" destId="{A05E0BDD-7EFD-4DDC-950C-95C1B53E0706}" srcOrd="0" destOrd="0" presId="urn:microsoft.com/office/officeart/2005/8/layout/default"/>
    <dgm:cxn modelId="{CA93E998-D0FE-4D1B-8564-505451D4CC1F}" type="presOf" srcId="{D8E59418-9427-4F0B-9122-D1D0C440F8D4}" destId="{F17DC376-6D85-4BB7-83B4-C8B7762F8ABA}" srcOrd="0" destOrd="0" presId="urn:microsoft.com/office/officeart/2005/8/layout/default"/>
    <dgm:cxn modelId="{7412FA9A-DD14-4F4D-927A-8C5290694D67}" type="presOf" srcId="{CC4237C2-5D51-43BC-9779-53A7A246F320}" destId="{DB2DD4F0-45F1-4703-BCD8-109AFA19C874}" srcOrd="0" destOrd="0" presId="urn:microsoft.com/office/officeart/2005/8/layout/default"/>
    <dgm:cxn modelId="{3BF03CAB-7772-4CBF-97BD-73D51862E8F7}" type="presOf" srcId="{5201C80C-2790-439C-B124-B850574B0973}" destId="{FC67A93B-A099-4734-BE9B-FA976DE30924}" srcOrd="0" destOrd="0" presId="urn:microsoft.com/office/officeart/2005/8/layout/default"/>
    <dgm:cxn modelId="{A1DBD2AD-5808-4243-888A-81C632771DEC}" type="presOf" srcId="{4910C016-C926-47D4-9C26-8CA4F89A9D42}" destId="{CE8FC6ED-89C5-4F76-A61A-065BB55CF716}" srcOrd="0" destOrd="0" presId="urn:microsoft.com/office/officeart/2005/8/layout/default"/>
    <dgm:cxn modelId="{A39E4FCB-494B-42AA-875E-C7A201637656}" type="presOf" srcId="{A2E8CBFA-1803-44EA-AC55-0422FF09F3E2}" destId="{D764123B-73E2-419E-929B-6485DCA77FAB}" srcOrd="0" destOrd="0" presId="urn:microsoft.com/office/officeart/2005/8/layout/default"/>
    <dgm:cxn modelId="{E08CEDE9-B72C-4AC1-8655-BB3BDC68A1CD}" srcId="{4910C016-C926-47D4-9C26-8CA4F89A9D42}" destId="{488CBD91-9905-4804-9817-ED9F4887E665}" srcOrd="3" destOrd="0" parTransId="{346E906D-4006-4363-977B-F904FC6027A4}" sibTransId="{B9D0B8FC-18F2-4CF5-B9C3-F2597D07004F}"/>
    <dgm:cxn modelId="{643396EB-8F76-4AE5-A1EF-83252886A9B6}" srcId="{4910C016-C926-47D4-9C26-8CA4F89A9D42}" destId="{D8E59418-9427-4F0B-9122-D1D0C440F8D4}" srcOrd="6" destOrd="0" parTransId="{4F413FB1-ED6D-44E6-A25A-BF167B94611B}" sibTransId="{EDEA4DBB-7256-475A-B3F6-1D72FAE29519}"/>
    <dgm:cxn modelId="{956A7AF1-88E4-4EAF-9690-E0DC2DCCB6C7}" srcId="{4910C016-C926-47D4-9C26-8CA4F89A9D42}" destId="{A2E8CBFA-1803-44EA-AC55-0422FF09F3E2}" srcOrd="4" destOrd="0" parTransId="{E4A802F5-989F-418A-8164-98FC2F25FC0E}" sibTransId="{4C0859A5-FFA2-402B-BB6D-E94323A46C90}"/>
    <dgm:cxn modelId="{6F3604FA-609D-4F2A-AD16-9345CE7B4A77}" srcId="{4910C016-C926-47D4-9C26-8CA4F89A9D42}" destId="{DCC9FBB8-B492-4E77-BADC-C25CA0C4680F}" srcOrd="1" destOrd="0" parTransId="{25B87EE4-5A6C-4911-B434-B171BC921C1B}" sibTransId="{C6338805-0D4B-4FE6-947C-B5D5BAFC815A}"/>
    <dgm:cxn modelId="{71819919-C178-489E-B9EE-CFC14B899559}" type="presParOf" srcId="{CE8FC6ED-89C5-4F76-A61A-065BB55CF716}" destId="{FC67A93B-A099-4734-BE9B-FA976DE30924}" srcOrd="0" destOrd="0" presId="urn:microsoft.com/office/officeart/2005/8/layout/default"/>
    <dgm:cxn modelId="{8BC4641A-5F4C-418B-A735-82D780A233BC}" type="presParOf" srcId="{CE8FC6ED-89C5-4F76-A61A-065BB55CF716}" destId="{53F2C873-4587-45A6-A069-4677CC87DBDF}" srcOrd="1" destOrd="0" presId="urn:microsoft.com/office/officeart/2005/8/layout/default"/>
    <dgm:cxn modelId="{706172E4-32DE-497D-B2E2-D5A4E066F486}" type="presParOf" srcId="{CE8FC6ED-89C5-4F76-A61A-065BB55CF716}" destId="{A80F9512-6BF9-4C00-B299-4D3F47ED4118}" srcOrd="2" destOrd="0" presId="urn:microsoft.com/office/officeart/2005/8/layout/default"/>
    <dgm:cxn modelId="{2BF44013-2154-4D85-814F-AC0BE838703A}" type="presParOf" srcId="{CE8FC6ED-89C5-4F76-A61A-065BB55CF716}" destId="{9894AC67-72FE-43A5-8E17-DAB0F9B3AFB2}" srcOrd="3" destOrd="0" presId="urn:microsoft.com/office/officeart/2005/8/layout/default"/>
    <dgm:cxn modelId="{F1E66AFE-28C2-48A2-8094-D021647BD36A}" type="presParOf" srcId="{CE8FC6ED-89C5-4F76-A61A-065BB55CF716}" destId="{6F5E8C2D-019E-4826-8900-73AC6F119ADD}" srcOrd="4" destOrd="0" presId="urn:microsoft.com/office/officeart/2005/8/layout/default"/>
    <dgm:cxn modelId="{C9774C44-A21B-4597-B369-65E884CD404B}" type="presParOf" srcId="{CE8FC6ED-89C5-4F76-A61A-065BB55CF716}" destId="{DD295C82-440E-4A75-B4EE-504C5E7F668F}" srcOrd="5" destOrd="0" presId="urn:microsoft.com/office/officeart/2005/8/layout/default"/>
    <dgm:cxn modelId="{1EF9C5AC-E894-4729-A913-EC7745B7DC2B}" type="presParOf" srcId="{CE8FC6ED-89C5-4F76-A61A-065BB55CF716}" destId="{A05E0BDD-7EFD-4DDC-950C-95C1B53E0706}" srcOrd="6" destOrd="0" presId="urn:microsoft.com/office/officeart/2005/8/layout/default"/>
    <dgm:cxn modelId="{8BBAC68B-5D44-4224-A3AB-4EDBB69287A4}" type="presParOf" srcId="{CE8FC6ED-89C5-4F76-A61A-065BB55CF716}" destId="{B4D75454-3474-4585-A71D-3FEE671BAD5C}" srcOrd="7" destOrd="0" presId="urn:microsoft.com/office/officeart/2005/8/layout/default"/>
    <dgm:cxn modelId="{1C7D2767-0E61-4D1C-BA97-4412907EF1F1}" type="presParOf" srcId="{CE8FC6ED-89C5-4F76-A61A-065BB55CF716}" destId="{D764123B-73E2-419E-929B-6485DCA77FAB}" srcOrd="8" destOrd="0" presId="urn:microsoft.com/office/officeart/2005/8/layout/default"/>
    <dgm:cxn modelId="{F28443C9-BFA7-4F53-8B59-38A1EC52A515}" type="presParOf" srcId="{CE8FC6ED-89C5-4F76-A61A-065BB55CF716}" destId="{B198E80C-7ACF-4908-AF5C-09C6D3856E03}" srcOrd="9" destOrd="0" presId="urn:microsoft.com/office/officeart/2005/8/layout/default"/>
    <dgm:cxn modelId="{121365A2-514C-4467-B834-B0193B7BA7BB}" type="presParOf" srcId="{CE8FC6ED-89C5-4F76-A61A-065BB55CF716}" destId="{DB2DD4F0-45F1-4703-BCD8-109AFA19C874}" srcOrd="10" destOrd="0" presId="urn:microsoft.com/office/officeart/2005/8/layout/default"/>
    <dgm:cxn modelId="{57F840E3-F68F-46E7-B4B7-9E333EE4AEAA}" type="presParOf" srcId="{CE8FC6ED-89C5-4F76-A61A-065BB55CF716}" destId="{34EC0B80-BD01-4333-9CED-F46B9AF0E941}" srcOrd="11" destOrd="0" presId="urn:microsoft.com/office/officeart/2005/8/layout/default"/>
    <dgm:cxn modelId="{2406F49E-C5D8-4F67-8B93-FCF0D53C2F00}" type="presParOf" srcId="{CE8FC6ED-89C5-4F76-A61A-065BB55CF716}" destId="{F17DC376-6D85-4BB7-83B4-C8B7762F8ABA}"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67A93B-A099-4734-BE9B-FA976DE30924}">
      <dsp:nvSpPr>
        <dsp:cNvPr id="0" name=""/>
        <dsp:cNvSpPr/>
      </dsp:nvSpPr>
      <dsp:spPr>
        <a:xfrm>
          <a:off x="0" y="169333"/>
          <a:ext cx="2539999" cy="1524000"/>
        </a:xfrm>
        <a:prstGeom prst="rect">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Logic Apps / Microsoft Flow</a:t>
          </a:r>
        </a:p>
      </dsp:txBody>
      <dsp:txXfrm>
        <a:off x="0" y="169333"/>
        <a:ext cx="2539999" cy="1524000"/>
      </dsp:txXfrm>
    </dsp:sp>
    <dsp:sp modelId="{A80F9512-6BF9-4C00-B299-4D3F47ED4118}">
      <dsp:nvSpPr>
        <dsp:cNvPr id="0" name=""/>
        <dsp:cNvSpPr/>
      </dsp:nvSpPr>
      <dsp:spPr>
        <a:xfrm>
          <a:off x="2794000" y="169333"/>
          <a:ext cx="2539999" cy="1524000"/>
        </a:xfrm>
        <a:prstGeom prst="rect">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Durable Functions</a:t>
          </a:r>
        </a:p>
      </dsp:txBody>
      <dsp:txXfrm>
        <a:off x="2794000" y="169333"/>
        <a:ext cx="2539999" cy="1524000"/>
      </dsp:txXfrm>
    </dsp:sp>
    <dsp:sp modelId="{6F5E8C2D-019E-4826-8900-73AC6F119ADD}">
      <dsp:nvSpPr>
        <dsp:cNvPr id="0" name=""/>
        <dsp:cNvSpPr/>
      </dsp:nvSpPr>
      <dsp:spPr>
        <a:xfrm>
          <a:off x="5587999" y="169333"/>
          <a:ext cx="2539999" cy="1524000"/>
        </a:xfrm>
        <a:prstGeom prst="rect">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Windows Workflow Foundation (WWF)</a:t>
          </a:r>
        </a:p>
      </dsp:txBody>
      <dsp:txXfrm>
        <a:off x="5587999" y="169333"/>
        <a:ext cx="2539999" cy="1524000"/>
      </dsp:txXfrm>
    </dsp:sp>
    <dsp:sp modelId="{A05E0BDD-7EFD-4DDC-950C-95C1B53E0706}">
      <dsp:nvSpPr>
        <dsp:cNvPr id="0" name=""/>
        <dsp:cNvSpPr/>
      </dsp:nvSpPr>
      <dsp:spPr>
        <a:xfrm>
          <a:off x="0" y="1947333"/>
          <a:ext cx="2539999" cy="1524000"/>
        </a:xfrm>
        <a:prstGeom prst="rect">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Workflow Manager</a:t>
          </a:r>
        </a:p>
      </dsp:txBody>
      <dsp:txXfrm>
        <a:off x="0" y="1947333"/>
        <a:ext cx="2539999" cy="1524000"/>
      </dsp:txXfrm>
    </dsp:sp>
    <dsp:sp modelId="{D764123B-73E2-419E-929B-6485DCA77FAB}">
      <dsp:nvSpPr>
        <dsp:cNvPr id="0" name=""/>
        <dsp:cNvSpPr/>
      </dsp:nvSpPr>
      <dsp:spPr>
        <a:xfrm>
          <a:off x="2794000" y="1947333"/>
          <a:ext cx="2539999" cy="1524000"/>
        </a:xfrm>
        <a:prstGeom prst="rect">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err="1"/>
            <a:t>Sharepoint</a:t>
          </a:r>
          <a:r>
            <a:rPr lang="en-GB" sz="2400" kern="1200" dirty="0"/>
            <a:t> Workflow</a:t>
          </a:r>
        </a:p>
      </dsp:txBody>
      <dsp:txXfrm>
        <a:off x="2794000" y="1947333"/>
        <a:ext cx="2539999" cy="1524000"/>
      </dsp:txXfrm>
    </dsp:sp>
    <dsp:sp modelId="{DB2DD4F0-45F1-4703-BCD8-109AFA19C874}">
      <dsp:nvSpPr>
        <dsp:cNvPr id="0" name=""/>
        <dsp:cNvSpPr/>
      </dsp:nvSpPr>
      <dsp:spPr>
        <a:xfrm>
          <a:off x="5587999" y="1947333"/>
          <a:ext cx="2539999" cy="1524000"/>
        </a:xfrm>
        <a:prstGeom prst="rect">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Azure Data Factory (ADF)</a:t>
          </a:r>
        </a:p>
      </dsp:txBody>
      <dsp:txXfrm>
        <a:off x="5587999" y="1947333"/>
        <a:ext cx="2539999" cy="1524000"/>
      </dsp:txXfrm>
    </dsp:sp>
    <dsp:sp modelId="{F17DC376-6D85-4BB7-83B4-C8B7762F8ABA}">
      <dsp:nvSpPr>
        <dsp:cNvPr id="0" name=""/>
        <dsp:cNvSpPr/>
      </dsp:nvSpPr>
      <dsp:spPr>
        <a:xfrm>
          <a:off x="2794000" y="3725333"/>
          <a:ext cx="2539999" cy="1524000"/>
        </a:xfrm>
        <a:prstGeom prst="rect">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Windows PowerShell Workflow</a:t>
          </a:r>
        </a:p>
      </dsp:txBody>
      <dsp:txXfrm>
        <a:off x="2794000" y="3725333"/>
        <a:ext cx="2539999" cy="152400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9E71265-B5BB-4662-B68C-2295F9B5A131}" type="datetimeFigureOut">
              <a:rPr lang="en-US" smtClean="0"/>
              <a:t>1/21/2022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0E1892-E8DF-401A-AF5C-7BEC8A0AECA6}" type="slidenum">
              <a:rPr lang="en-US" smtClean="0"/>
              <a:t>‹#›</a:t>
            </a:fld>
            <a:endParaRPr lang="en-US"/>
          </a:p>
        </p:txBody>
      </p:sp>
    </p:spTree>
    <p:extLst>
      <p:ext uri="{BB962C8B-B14F-4D97-AF65-F5344CB8AC3E}">
        <p14:creationId xmlns:p14="http://schemas.microsoft.com/office/powerpoint/2010/main" val="10984071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61C918-502E-463E-A34B-8DCED5FD9E22}" type="datetimeFigureOut">
              <a:rPr lang="en-US" smtClean="0"/>
              <a:t>1/21/2022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66626D-F663-4714-B3FD-659B2059D4E0}" type="slidenum">
              <a:rPr lang="en-US" smtClean="0"/>
              <a:t>‹#›</a:t>
            </a:fld>
            <a:endParaRPr lang="en-US"/>
          </a:p>
        </p:txBody>
      </p:sp>
    </p:spTree>
    <p:extLst>
      <p:ext uri="{BB962C8B-B14F-4D97-AF65-F5344CB8AC3E}">
        <p14:creationId xmlns:p14="http://schemas.microsoft.com/office/powerpoint/2010/main" val="405841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azure/connectors/apis-list"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8" Type="http://schemas.openxmlformats.org/officeDocument/2006/relationships/hyperlink" Target="https://docs.microsoft.com/en-us/azure/api-management/import-logic-app-as-api" TargetMode="External"/><Relationship Id="rId13" Type="http://schemas.openxmlformats.org/officeDocument/2006/relationships/hyperlink" Target="https://docs.microsoft.com/en-us/azure/active-directory" TargetMode="External"/><Relationship Id="rId3" Type="http://schemas.openxmlformats.org/officeDocument/2006/relationships/hyperlink" Target="https://docs.microsoft.com/en-us/azure/architecture/reference-architectures/enterprise-integration/basic-enterprise-integration" TargetMode="External"/><Relationship Id="rId7" Type="http://schemas.openxmlformats.org/officeDocument/2006/relationships/hyperlink" Target="https://docs.microsoft.com/en-us/azure/api-management/api-management-key-concepts#developer-portal" TargetMode="External"/><Relationship Id="rId12" Type="http://schemas.openxmlformats.org/officeDocument/2006/relationships/hyperlink" Target="https://docs.microsoft.com/en-us/azure/api-management/configure-custom-domain" TargetMode="External"/><Relationship Id="rId2" Type="http://schemas.openxmlformats.org/officeDocument/2006/relationships/slide" Target="../slides/slide68.xml"/><Relationship Id="rId1" Type="http://schemas.openxmlformats.org/officeDocument/2006/relationships/notesMaster" Target="../notesMasters/notesMaster1.xml"/><Relationship Id="rId6" Type="http://schemas.openxmlformats.org/officeDocument/2006/relationships/hyperlink" Target="https://docs.microsoft.com/en-us/azure/api-management" TargetMode="External"/><Relationship Id="rId11" Type="http://schemas.openxmlformats.org/officeDocument/2006/relationships/hyperlink" Target="https://docs.microsoft.com/en-us/azure/dns/" TargetMode="External"/><Relationship Id="rId5" Type="http://schemas.openxmlformats.org/officeDocument/2006/relationships/hyperlink" Target="https://docs.microsoft.com/en-us/azure/connectors/apis-list" TargetMode="External"/><Relationship Id="rId10" Type="http://schemas.openxmlformats.org/officeDocument/2006/relationships/hyperlink" Target="https://docs.microsoft.com/en-us/azure/api-management/import-soap-api" TargetMode="External"/><Relationship Id="rId4" Type="http://schemas.openxmlformats.org/officeDocument/2006/relationships/hyperlink" Target="https://docs.microsoft.com/en-us/azure/logic-apps/logic-apps-overview" TargetMode="External"/><Relationship Id="rId9" Type="http://schemas.openxmlformats.org/officeDocument/2006/relationships/hyperlink" Target="https://docs.microsoft.com/en-us/azure/api-management/import-api-from-oas" TargetMode="External"/><Relationship Id="rId14" Type="http://schemas.openxmlformats.org/officeDocument/2006/relationships/hyperlink" Target="https://docs.microsoft.com/en-us/azure/api-management/policies/authorize-request-based-on-jwt-claims" TargetMode="Externa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docs.microsoft.com/en-us/azure/logic-apps/logic-apps-enterprise-integration-create-integration-account"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microsoft.com/en-us/azure/logic-apps/logic-apps-enterprise-integration-agreements" TargetMode="External"/><Relationship Id="rId2" Type="http://schemas.openxmlformats.org/officeDocument/2006/relationships/slide" Target="../slides/slide71.xml"/><Relationship Id="rId1" Type="http://schemas.openxmlformats.org/officeDocument/2006/relationships/notesMaster" Target="../notesMasters/notesMaster1.xml"/><Relationship Id="rId6" Type="http://schemas.openxmlformats.org/officeDocument/2006/relationships/hyperlink" Target="https://docs.microsoft.com/en-us/azure/logic-apps/logic-apps-enterprise-integration-rosettanet" TargetMode="External"/><Relationship Id="rId5" Type="http://schemas.openxmlformats.org/officeDocument/2006/relationships/hyperlink" Target="https://docs.microsoft.com/en-us/azure/logic-apps/logic-apps-scenario-edi-send-batch-messages" TargetMode="External"/><Relationship Id="rId4" Type="http://schemas.openxmlformats.org/officeDocument/2006/relationships/hyperlink" Target="https://docs.microsoft.com/en-us/azure/logic-apps/logic-apps-enterprise-integration-partners" TargetMode="Externa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connectors"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azure.microsoft.com/pricing/details/logic-apps/" TargetMode="Externa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D0596E5-6523-4DD8-A9ED-0418BD42519C}" type="datetime8">
              <a:rPr lang="en-US" smtClean="0"/>
              <a:t>1/21/2022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109300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start talking specifically about Logic Apps, explain the current workflow technologies, because people see Logics Apps as a replacement for Windows Workflow Foundation</a:t>
            </a:r>
          </a:p>
          <a:p>
            <a:endParaRPr lang="en-US" dirty="0"/>
          </a:p>
          <a:p>
            <a:r>
              <a:rPr lang="en-US" dirty="0"/>
              <a:t>&lt;click&gt; Microsoft flow – end user workflow creation tool. Sits on top of Logic Apps, you can create logic app endpoints that can be accessed when building your workflow in MS flow. Logic Apps is for developers, not end users</a:t>
            </a:r>
          </a:p>
          <a:p>
            <a:r>
              <a:rPr lang="en-US" dirty="0"/>
              <a:t>&lt;click&gt; Durable Functions – discussed in the Functions session, allow you to create a process that can pause/restart etc. This allows for long-running processes that can go to sleep</a:t>
            </a:r>
          </a:p>
          <a:p>
            <a:r>
              <a:rPr lang="en-US" dirty="0"/>
              <a:t>&lt;click&gt; Windows Workflow Foundation – a workflow and tool framework built several years ago. Very powerful but made mostly for on-premises applications, not migration to cloud capability. It is still supported and bug fixes, but that is all. WWF, although old, is still more powerful than Logic Apps</a:t>
            </a:r>
          </a:p>
          <a:p>
            <a:r>
              <a:rPr lang="en-US" dirty="0"/>
              <a:t>&lt;click&gt; Workflow Manager – a hosting mechanism that was pulled out of the SharePoint workflow engine. This manager focuses on hosting running workflows at high scale. Still supported but no enhancements or path forward</a:t>
            </a:r>
          </a:p>
          <a:p>
            <a:r>
              <a:rPr lang="en-US" dirty="0"/>
              <a:t>&lt;click&gt; SharePoint Workflow – very similar to Microsoft Flow, but inside of SharePoint. Made for the </a:t>
            </a:r>
            <a:r>
              <a:rPr lang="en-US" dirty="0" err="1"/>
              <a:t>PowerUser</a:t>
            </a:r>
            <a:r>
              <a:rPr lang="en-US" dirty="0"/>
              <a:t> to build workflow, can interface with components although not built for the cloud. Underneath the covers, uses WWF and Workflow Manager</a:t>
            </a:r>
          </a:p>
          <a:p>
            <a:r>
              <a:rPr lang="en-US" dirty="0"/>
              <a:t>&lt;click&gt; Azure Data Factory – good for creating a flow for data in and out of databases, caches etc. Primary focus is data movement.</a:t>
            </a:r>
          </a:p>
          <a:p>
            <a:r>
              <a:rPr lang="en-US" dirty="0"/>
              <a:t>&lt;click&gt; Windows PowerShell Workflow – underneath the covers, uses WWF. Primarily used for PowerShell automation scenarios on-premises and in Azure automation</a:t>
            </a:r>
          </a:p>
          <a:p>
            <a:endParaRPr lang="en-US" dirty="0"/>
          </a:p>
        </p:txBody>
      </p:sp>
      <p:sp>
        <p:nvSpPr>
          <p:cNvPr id="4" name="Slide Number Placeholder 3"/>
          <p:cNvSpPr>
            <a:spLocks noGrp="1"/>
          </p:cNvSpPr>
          <p:nvPr>
            <p:ph type="sldNum" sz="quarter" idx="10"/>
          </p:nvPr>
        </p:nvSpPr>
        <p:spPr/>
        <p:txBody>
          <a:bodyPr/>
          <a:lstStyle/>
          <a:p>
            <a:fld id="{F266626D-F663-4714-B3FD-659B2059D4E0}" type="slidenum">
              <a:rPr lang="en-US" smtClean="0"/>
              <a:t>10</a:t>
            </a:fld>
            <a:endParaRPr lang="en-US"/>
          </a:p>
        </p:txBody>
      </p:sp>
    </p:spTree>
    <p:extLst>
      <p:ext uri="{BB962C8B-B14F-4D97-AF65-F5344CB8AC3E}">
        <p14:creationId xmlns:p14="http://schemas.microsoft.com/office/powerpoint/2010/main" val="3403619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discuss Microsoft Flow and Azure Logic Apps together because they are both </a:t>
            </a:r>
            <a:r>
              <a:rPr lang="en-US" i="1" dirty="0"/>
              <a:t>configuration-first</a:t>
            </a:r>
            <a:r>
              <a:rPr lang="en-US" dirty="0"/>
              <a:t> integration services, which makes it easy to build processes and workflows and integrate with various SaaS and enterprise applications. + </a:t>
            </a:r>
          </a:p>
          <a:p>
            <a:r>
              <a:rPr lang="en-US" dirty="0"/>
              <a:t>Flow is built on top of Logic Apps</a:t>
            </a:r>
          </a:p>
          <a:p>
            <a:r>
              <a:rPr lang="en-US" dirty="0"/>
              <a:t>They have the same workflow designer</a:t>
            </a:r>
          </a:p>
          <a:p>
            <a:r>
              <a:rPr lang="en-US" dirty="0">
                <a:hlinkClick r:id="rId3"/>
              </a:rPr>
              <a:t>Connectors</a:t>
            </a:r>
            <a:r>
              <a:rPr lang="en-US" dirty="0"/>
              <a:t> that work in one can also work in the other</a:t>
            </a:r>
          </a:p>
          <a:p>
            <a:r>
              <a:rPr lang="en-US" dirty="0"/>
              <a:t>+ </a:t>
            </a:r>
          </a:p>
          <a:p>
            <a:r>
              <a:rPr lang="en-US" dirty="0"/>
              <a:t>Flows empowers any office worker to perform simple integrations (e.g. get SMS for important emails) without going through developers or IT. On the other hand, Logic Apps can enable advanced or mission-critical integrations (e.g. B2B processes) where enterprise-level DevOps and security practices are required. It is typical for a business workflow to grow in complexity overtime. Accordingly, you can start with a flow at first, then convert it to a logic app as needed.</a:t>
            </a:r>
          </a:p>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11</a:t>
            </a:fld>
            <a:endParaRPr lang="en-US" dirty="0"/>
          </a:p>
        </p:txBody>
      </p:sp>
    </p:spTree>
    <p:extLst>
      <p:ext uri="{BB962C8B-B14F-4D97-AF65-F5344CB8AC3E}">
        <p14:creationId xmlns:p14="http://schemas.microsoft.com/office/powerpoint/2010/main" val="3795160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are the pieces to a Logic App and how do they work together?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 A Logic app can start with a Connector that has a Trigger, or just with a Trigger – A logic app can be created to just do work, and not connect to anything. In this case, it only needs a trigger to start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 Logic apps always start with a Trigger, but may not have a Connector – A Logic App does need a trigger to start doing something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 Triggers have Actions that can contain logic to perform work – In order for a trigger to do something, it generally, but not always, will have actions. For example a trigger with no action may only be used to start a workflow process…that is the 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266626D-F663-4714-B3FD-659B2059D4E0}" type="slidenum">
              <a:rPr lang="en-US" smtClean="0"/>
              <a:t>12</a:t>
            </a:fld>
            <a:endParaRPr lang="en-US"/>
          </a:p>
        </p:txBody>
      </p:sp>
    </p:spTree>
    <p:extLst>
      <p:ext uri="{BB962C8B-B14F-4D97-AF65-F5344CB8AC3E}">
        <p14:creationId xmlns:p14="http://schemas.microsoft.com/office/powerpoint/2010/main" val="2407177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https://docs.microsoft.com/en-us/azure/logic-apps/logic-apps-pricing</a:t>
            </a:r>
          </a:p>
        </p:txBody>
      </p:sp>
      <p:sp>
        <p:nvSpPr>
          <p:cNvPr id="4" name="Slide Number Placeholder 3"/>
          <p:cNvSpPr>
            <a:spLocks noGrp="1"/>
          </p:cNvSpPr>
          <p:nvPr>
            <p:ph type="sldNum" sz="quarter" idx="10"/>
          </p:nvPr>
        </p:nvSpPr>
        <p:spPr/>
        <p:txBody>
          <a:bodyPr/>
          <a:lstStyle/>
          <a:p>
            <a:fld id="{1489DB6A-E92B-415B-AFB4-9C72D4A9006D}" type="slidenum">
              <a:rPr lang="en-US" smtClean="0"/>
              <a:t>13</a:t>
            </a:fld>
            <a:endParaRPr lang="en-US" dirty="0"/>
          </a:p>
        </p:txBody>
      </p:sp>
    </p:spTree>
    <p:extLst>
      <p:ext uri="{BB962C8B-B14F-4D97-AF65-F5344CB8AC3E}">
        <p14:creationId xmlns:p14="http://schemas.microsoft.com/office/powerpoint/2010/main" val="34949991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https://docs.microsoft.com/en-us/azure/connectors/connectors-overview</a:t>
            </a:r>
          </a:p>
        </p:txBody>
      </p:sp>
      <p:sp>
        <p:nvSpPr>
          <p:cNvPr id="4" name="Slide Number Placeholder 3"/>
          <p:cNvSpPr>
            <a:spLocks noGrp="1"/>
          </p:cNvSpPr>
          <p:nvPr>
            <p:ph type="sldNum" sz="quarter" idx="10"/>
          </p:nvPr>
        </p:nvSpPr>
        <p:spPr/>
        <p:txBody>
          <a:bodyPr/>
          <a:lstStyle/>
          <a:p>
            <a:fld id="{F266626D-F663-4714-B3FD-659B2059D4E0}" type="slidenum">
              <a:rPr lang="en-US" smtClean="0"/>
              <a:t>14</a:t>
            </a:fld>
            <a:endParaRPr lang="en-US"/>
          </a:p>
        </p:txBody>
      </p:sp>
    </p:spTree>
    <p:extLst>
      <p:ext uri="{BB962C8B-B14F-4D97-AF65-F5344CB8AC3E}">
        <p14:creationId xmlns:p14="http://schemas.microsoft.com/office/powerpoint/2010/main" val="2756490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https://docs.microsoft.com/en-us/azure/connectors/apis-list#more-about-triggers-and-actions</a:t>
            </a:r>
          </a:p>
          <a:p>
            <a:endParaRPr lang="en-US" dirty="0"/>
          </a:p>
        </p:txBody>
      </p:sp>
      <p:sp>
        <p:nvSpPr>
          <p:cNvPr id="4" name="Slide Number Placeholder 3"/>
          <p:cNvSpPr>
            <a:spLocks noGrp="1"/>
          </p:cNvSpPr>
          <p:nvPr>
            <p:ph type="sldNum" sz="quarter" idx="10"/>
          </p:nvPr>
        </p:nvSpPr>
        <p:spPr/>
        <p:txBody>
          <a:bodyPr/>
          <a:lstStyle/>
          <a:p>
            <a:fld id="{F266626D-F663-4714-B3FD-659B2059D4E0}" type="slidenum">
              <a:rPr lang="en-US" smtClean="0"/>
              <a:t>15</a:t>
            </a:fld>
            <a:endParaRPr lang="en-US"/>
          </a:p>
        </p:txBody>
      </p:sp>
    </p:spTree>
    <p:extLst>
      <p:ext uri="{BB962C8B-B14F-4D97-AF65-F5344CB8AC3E}">
        <p14:creationId xmlns:p14="http://schemas.microsoft.com/office/powerpoint/2010/main" val="2564070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https://docs.microsoft.com/en-us/azure/connectors/connectors-overview#actions</a:t>
            </a:r>
          </a:p>
        </p:txBody>
      </p:sp>
      <p:sp>
        <p:nvSpPr>
          <p:cNvPr id="4" name="Slide Number Placeholder 3"/>
          <p:cNvSpPr>
            <a:spLocks noGrp="1"/>
          </p:cNvSpPr>
          <p:nvPr>
            <p:ph type="sldNum" sz="quarter" idx="10"/>
          </p:nvPr>
        </p:nvSpPr>
        <p:spPr/>
        <p:txBody>
          <a:bodyPr/>
          <a:lstStyle/>
          <a:p>
            <a:fld id="{F266626D-F663-4714-B3FD-659B2059D4E0}" type="slidenum">
              <a:rPr lang="en-US" smtClean="0"/>
              <a:t>16</a:t>
            </a:fld>
            <a:endParaRPr lang="en-US"/>
          </a:p>
        </p:txBody>
      </p:sp>
    </p:spTree>
    <p:extLst>
      <p:ext uri="{BB962C8B-B14F-4D97-AF65-F5344CB8AC3E}">
        <p14:creationId xmlns:p14="http://schemas.microsoft.com/office/powerpoint/2010/main" val="4047330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actually see these flow control icons, you need to create a logic app, do something with it and then click New Step. Click on the All menu item and then the Control icon</a:t>
            </a:r>
          </a:p>
          <a:p>
            <a:endParaRPr lang="en-US" dirty="0"/>
          </a:p>
          <a:p>
            <a:endParaRPr lang="en-US" dirty="0"/>
          </a:p>
        </p:txBody>
      </p:sp>
      <p:sp>
        <p:nvSpPr>
          <p:cNvPr id="4" name="Slide Number Placeholder 3"/>
          <p:cNvSpPr>
            <a:spLocks noGrp="1"/>
          </p:cNvSpPr>
          <p:nvPr>
            <p:ph type="sldNum" sz="quarter" idx="10"/>
          </p:nvPr>
        </p:nvSpPr>
        <p:spPr/>
        <p:txBody>
          <a:bodyPr/>
          <a:lstStyle/>
          <a:p>
            <a:fld id="{F266626D-F663-4714-B3FD-659B2059D4E0}" type="slidenum">
              <a:rPr lang="en-US" smtClean="0"/>
              <a:t>17</a:t>
            </a:fld>
            <a:endParaRPr lang="en-US"/>
          </a:p>
        </p:txBody>
      </p:sp>
    </p:spTree>
    <p:extLst>
      <p:ext uri="{BB962C8B-B14F-4D97-AF65-F5344CB8AC3E}">
        <p14:creationId xmlns:p14="http://schemas.microsoft.com/office/powerpoint/2010/main" val="4583298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r>
              <a:rPr lang="en-US" dirty="0"/>
              <a:t>See</a:t>
            </a:r>
            <a:r>
              <a:rPr lang="en-US" baseline="0" dirty="0"/>
              <a:t> demo instructions at .\Demos\Demo1</a:t>
            </a:r>
            <a:endParaRPr lang="en-US" dirty="0"/>
          </a:p>
          <a:p>
            <a:pPr marL="0" indent="0">
              <a:buFont typeface="Arial" panose="020B0604020202020204" pitchFamily="34" charset="0"/>
              <a:buNone/>
            </a:pPr>
            <a:endParaRPr lang="en-US" b="1" dirty="0"/>
          </a:p>
          <a:p>
            <a:pPr marL="0" indent="0">
              <a:buFont typeface="Arial" panose="020B0604020202020204" pitchFamily="34" charset="0"/>
              <a:buNone/>
            </a:pPr>
            <a:endParaRPr lang="en-US" b="1"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1/21/2022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1472156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D0596E5-6523-4DD8-A9ED-0418BD42519C}" type="datetime8">
              <a:rPr lang="en-US" smtClean="0"/>
              <a:t>1/21/2022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4867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603702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3 basic ways of starting development of a logic app. Since you just did a demo through the portal, the next demo will be through VS code</a:t>
            </a:r>
          </a:p>
        </p:txBody>
      </p:sp>
      <p:sp>
        <p:nvSpPr>
          <p:cNvPr id="4" name="Slide Number Placeholder 3"/>
          <p:cNvSpPr>
            <a:spLocks noGrp="1"/>
          </p:cNvSpPr>
          <p:nvPr>
            <p:ph type="sldNum" sz="quarter" idx="10"/>
          </p:nvPr>
        </p:nvSpPr>
        <p:spPr/>
        <p:txBody>
          <a:bodyPr/>
          <a:lstStyle/>
          <a:p>
            <a:fld id="{F266626D-F663-4714-B3FD-659B2059D4E0}" type="slidenum">
              <a:rPr lang="en-US" smtClean="0"/>
              <a:t>20</a:t>
            </a:fld>
            <a:endParaRPr lang="en-US"/>
          </a:p>
        </p:txBody>
      </p:sp>
    </p:spTree>
    <p:extLst>
      <p:ext uri="{BB962C8B-B14F-4D97-AF65-F5344CB8AC3E}">
        <p14:creationId xmlns:p14="http://schemas.microsoft.com/office/powerpoint/2010/main" val="6661284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https://docs.microsoft.com/en-us/azure/logic-apps/quickstart-create-logic-apps-with-visual-studio</a:t>
            </a:r>
          </a:p>
          <a:p>
            <a:endParaRPr lang="en-US" dirty="0"/>
          </a:p>
        </p:txBody>
      </p:sp>
      <p:sp>
        <p:nvSpPr>
          <p:cNvPr id="4" name="Slide Number Placeholder 3"/>
          <p:cNvSpPr>
            <a:spLocks noGrp="1"/>
          </p:cNvSpPr>
          <p:nvPr>
            <p:ph type="sldNum" sz="quarter" idx="5"/>
          </p:nvPr>
        </p:nvSpPr>
        <p:spPr/>
        <p:txBody>
          <a:bodyPr/>
          <a:lstStyle/>
          <a:p>
            <a:fld id="{F266626D-F663-4714-B3FD-659B2059D4E0}" type="slidenum">
              <a:rPr lang="en-US" smtClean="0"/>
              <a:t>21</a:t>
            </a:fld>
            <a:endParaRPr lang="en-US"/>
          </a:p>
        </p:txBody>
      </p:sp>
    </p:spTree>
    <p:extLst>
      <p:ext uri="{BB962C8B-B14F-4D97-AF65-F5344CB8AC3E}">
        <p14:creationId xmlns:p14="http://schemas.microsoft.com/office/powerpoint/2010/main" val="41292403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r>
              <a:rPr lang="en-US" dirty="0"/>
              <a:t>See</a:t>
            </a:r>
            <a:r>
              <a:rPr lang="en-US" baseline="0" dirty="0"/>
              <a:t> demo instructions at .\Demos\Demo2</a:t>
            </a:r>
            <a:endParaRPr lang="en-US" dirty="0"/>
          </a:p>
          <a:p>
            <a:pPr marL="0" indent="0">
              <a:buFont typeface="Arial" panose="020B0604020202020204" pitchFamily="34" charset="0"/>
              <a:buNone/>
            </a:pPr>
            <a:endParaRPr lang="en-US" b="1" dirty="0"/>
          </a:p>
          <a:p>
            <a:pPr marL="0" indent="0">
              <a:buFont typeface="Arial" panose="020B0604020202020204" pitchFamily="34" charset="0"/>
              <a:buNone/>
            </a:pPr>
            <a:endParaRPr lang="en-US" b="1"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1/21/2022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6459225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https://docs.microsoft.com/en-us/azure/logic-apps/quickstart-create-logic-apps-with-visual-studio</a:t>
            </a:r>
          </a:p>
          <a:p>
            <a:endParaRPr lang="en-US" dirty="0"/>
          </a:p>
        </p:txBody>
      </p:sp>
      <p:sp>
        <p:nvSpPr>
          <p:cNvPr id="4" name="Slide Number Placeholder 3"/>
          <p:cNvSpPr>
            <a:spLocks noGrp="1"/>
          </p:cNvSpPr>
          <p:nvPr>
            <p:ph type="sldNum" sz="quarter" idx="5"/>
          </p:nvPr>
        </p:nvSpPr>
        <p:spPr/>
        <p:txBody>
          <a:bodyPr/>
          <a:lstStyle/>
          <a:p>
            <a:fld id="{F266626D-F663-4714-B3FD-659B2059D4E0}" type="slidenum">
              <a:rPr lang="en-US" smtClean="0"/>
              <a:t>23</a:t>
            </a:fld>
            <a:endParaRPr lang="en-US"/>
          </a:p>
        </p:txBody>
      </p:sp>
    </p:spTree>
    <p:extLst>
      <p:ext uri="{BB962C8B-B14F-4D97-AF65-F5344CB8AC3E}">
        <p14:creationId xmlns:p14="http://schemas.microsoft.com/office/powerpoint/2010/main" val="37474275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r>
              <a:rPr lang="en-US" dirty="0"/>
              <a:t>See</a:t>
            </a:r>
            <a:r>
              <a:rPr lang="en-US" baseline="0" dirty="0"/>
              <a:t> demo instructions at .\Demos\Demo3</a:t>
            </a:r>
            <a:endParaRPr lang="en-US" dirty="0"/>
          </a:p>
          <a:p>
            <a:pPr marL="0" indent="0">
              <a:buFont typeface="Arial" panose="020B0604020202020204" pitchFamily="34" charset="0"/>
              <a:buNone/>
            </a:pPr>
            <a:endParaRPr lang="en-US" b="1" dirty="0"/>
          </a:p>
          <a:p>
            <a:pPr marL="0" indent="0">
              <a:buFont typeface="Arial" panose="020B0604020202020204" pitchFamily="34" charset="0"/>
              <a:buNone/>
            </a:pPr>
            <a:endParaRPr lang="en-US" b="1"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1/21/2022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1982536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https://docs.microsoft.com/en-us/azure/logic-apps/logic-apps-create-variables-store-values</a:t>
            </a:r>
          </a:p>
        </p:txBody>
      </p:sp>
      <p:sp>
        <p:nvSpPr>
          <p:cNvPr id="4" name="Slide Number Placeholder 3"/>
          <p:cNvSpPr>
            <a:spLocks noGrp="1"/>
          </p:cNvSpPr>
          <p:nvPr>
            <p:ph type="sldNum" sz="quarter" idx="5"/>
          </p:nvPr>
        </p:nvSpPr>
        <p:spPr/>
        <p:txBody>
          <a:bodyPr/>
          <a:lstStyle/>
          <a:p>
            <a:fld id="{F266626D-F663-4714-B3FD-659B2059D4E0}" type="slidenum">
              <a:rPr lang="en-US" smtClean="0"/>
              <a:t>25</a:t>
            </a:fld>
            <a:endParaRPr lang="en-US"/>
          </a:p>
        </p:txBody>
      </p:sp>
    </p:spTree>
    <p:extLst>
      <p:ext uri="{BB962C8B-B14F-4D97-AF65-F5344CB8AC3E}">
        <p14:creationId xmlns:p14="http://schemas.microsoft.com/office/powerpoint/2010/main" val="26481791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https://docs.microsoft.com/en-us/azure/logic-apps/logic-apps-create-variables-store-values</a:t>
            </a:r>
          </a:p>
        </p:txBody>
      </p:sp>
      <p:sp>
        <p:nvSpPr>
          <p:cNvPr id="4" name="Slide Number Placeholder 3"/>
          <p:cNvSpPr>
            <a:spLocks noGrp="1"/>
          </p:cNvSpPr>
          <p:nvPr>
            <p:ph type="sldNum" sz="quarter" idx="5"/>
          </p:nvPr>
        </p:nvSpPr>
        <p:spPr/>
        <p:txBody>
          <a:bodyPr/>
          <a:lstStyle/>
          <a:p>
            <a:fld id="{F266626D-F663-4714-B3FD-659B2059D4E0}" type="slidenum">
              <a:rPr lang="en-US" smtClean="0"/>
              <a:t>26</a:t>
            </a:fld>
            <a:endParaRPr lang="en-US"/>
          </a:p>
        </p:txBody>
      </p:sp>
    </p:spTree>
    <p:extLst>
      <p:ext uri="{BB962C8B-B14F-4D97-AF65-F5344CB8AC3E}">
        <p14:creationId xmlns:p14="http://schemas.microsoft.com/office/powerpoint/2010/main" val="7753240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https://docs.microsoft.com/en-us/azure/logic-apps/logic-apps-perform-data-operations</a:t>
            </a:r>
          </a:p>
          <a:p>
            <a:endParaRPr lang="en-US" dirty="0"/>
          </a:p>
          <a:p>
            <a:pPr rtl="0"/>
            <a:r>
              <a:rPr lang="en-US" dirty="0"/>
              <a:t>This article shows how you can work with data in your logic apps by adding actions for these tasks and more:</a:t>
            </a:r>
          </a:p>
          <a:p>
            <a:pPr rtl="0"/>
            <a:r>
              <a:rPr lang="en-US" dirty="0"/>
              <a:t>Create tables from arrays.</a:t>
            </a:r>
          </a:p>
          <a:p>
            <a:pPr rtl="0"/>
            <a:r>
              <a:rPr lang="en-US" dirty="0"/>
              <a:t>Create arrays from other arrays based on a condition.</a:t>
            </a:r>
          </a:p>
          <a:p>
            <a:pPr rtl="0"/>
            <a:r>
              <a:rPr lang="en-US" dirty="0"/>
              <a:t>Create user-friendly tokens from JavaScript Object Notation (JSON) object properties so you can easily use those properties in your workflow.</a:t>
            </a:r>
          </a:p>
          <a:p>
            <a:endParaRPr lang="en-US" dirty="0"/>
          </a:p>
        </p:txBody>
      </p:sp>
      <p:sp>
        <p:nvSpPr>
          <p:cNvPr id="4" name="Slide Number Placeholder 3"/>
          <p:cNvSpPr>
            <a:spLocks noGrp="1"/>
          </p:cNvSpPr>
          <p:nvPr>
            <p:ph type="sldNum" sz="quarter" idx="5"/>
          </p:nvPr>
        </p:nvSpPr>
        <p:spPr/>
        <p:txBody>
          <a:bodyPr/>
          <a:lstStyle/>
          <a:p>
            <a:fld id="{F266626D-F663-4714-B3FD-659B2059D4E0}" type="slidenum">
              <a:rPr lang="en-US" smtClean="0"/>
              <a:t>27</a:t>
            </a:fld>
            <a:endParaRPr lang="en-US"/>
          </a:p>
        </p:txBody>
      </p:sp>
    </p:spTree>
    <p:extLst>
      <p:ext uri="{BB962C8B-B14F-4D97-AF65-F5344CB8AC3E}">
        <p14:creationId xmlns:p14="http://schemas.microsoft.com/office/powerpoint/2010/main" val="9155975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https://docs.microsoft.com/en-us/azure/logic-apps/logic-apps-azure-functions</a:t>
            </a:r>
          </a:p>
        </p:txBody>
      </p:sp>
      <p:sp>
        <p:nvSpPr>
          <p:cNvPr id="4" name="Slide Number Placeholder 3"/>
          <p:cNvSpPr>
            <a:spLocks noGrp="1"/>
          </p:cNvSpPr>
          <p:nvPr>
            <p:ph type="sldNum" sz="quarter" idx="5"/>
          </p:nvPr>
        </p:nvSpPr>
        <p:spPr/>
        <p:txBody>
          <a:bodyPr/>
          <a:lstStyle/>
          <a:p>
            <a:fld id="{F266626D-F663-4714-B3FD-659B2059D4E0}" type="slidenum">
              <a:rPr lang="en-US" smtClean="0"/>
              <a:t>28</a:t>
            </a:fld>
            <a:endParaRPr lang="en-US"/>
          </a:p>
        </p:txBody>
      </p:sp>
    </p:spTree>
    <p:extLst>
      <p:ext uri="{BB962C8B-B14F-4D97-AF65-F5344CB8AC3E}">
        <p14:creationId xmlns:p14="http://schemas.microsoft.com/office/powerpoint/2010/main" val="16872866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r>
              <a:rPr lang="en-US" dirty="0"/>
              <a:t>See</a:t>
            </a:r>
            <a:r>
              <a:rPr lang="en-US" baseline="0" dirty="0"/>
              <a:t> demo instructions at .\Demos\Demo4</a:t>
            </a:r>
            <a:endParaRPr lang="en-US" dirty="0"/>
          </a:p>
          <a:p>
            <a:pPr marL="0" indent="0">
              <a:buFont typeface="Arial" panose="020B0604020202020204" pitchFamily="34" charset="0"/>
              <a:buNone/>
            </a:pPr>
            <a:endParaRPr lang="en-US" b="1" dirty="0"/>
          </a:p>
          <a:p>
            <a:pPr marL="0" indent="0">
              <a:buFont typeface="Arial" panose="020B0604020202020204" pitchFamily="34" charset="0"/>
              <a:buNone/>
            </a:pPr>
            <a:endParaRPr lang="en-US" b="1"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1/21/2022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210985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3</a:t>
            </a:fld>
            <a:endParaRPr lang="en-US"/>
          </a:p>
        </p:txBody>
      </p:sp>
    </p:spTree>
    <p:extLst>
      <p:ext uri="{BB962C8B-B14F-4D97-AF65-F5344CB8AC3E}">
        <p14:creationId xmlns:p14="http://schemas.microsoft.com/office/powerpoint/2010/main" val="7609840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D0596E5-6523-4DD8-A9ED-0418BD42519C}" type="datetime8">
              <a:rPr lang="en-US" smtClean="0"/>
              <a:t>1/21/2022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8391589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https://docs.microsoft.com/en-us/azure/logic-apps/logic-apps-exception-handling#azure-diagnostics-and-metrics</a:t>
            </a:r>
          </a:p>
        </p:txBody>
      </p:sp>
      <p:sp>
        <p:nvSpPr>
          <p:cNvPr id="4" name="Slide Number Placeholder 3"/>
          <p:cNvSpPr>
            <a:spLocks noGrp="1"/>
          </p:cNvSpPr>
          <p:nvPr>
            <p:ph type="sldNum" sz="quarter" idx="5"/>
          </p:nvPr>
        </p:nvSpPr>
        <p:spPr/>
        <p:txBody>
          <a:bodyPr/>
          <a:lstStyle/>
          <a:p>
            <a:fld id="{F266626D-F663-4714-B3FD-659B2059D4E0}" type="slidenum">
              <a:rPr lang="en-US" smtClean="0"/>
              <a:t>31</a:t>
            </a:fld>
            <a:endParaRPr lang="en-US"/>
          </a:p>
        </p:txBody>
      </p:sp>
    </p:spTree>
    <p:extLst>
      <p:ext uri="{BB962C8B-B14F-4D97-AF65-F5344CB8AC3E}">
        <p14:creationId xmlns:p14="http://schemas.microsoft.com/office/powerpoint/2010/main" val="39550574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https://docs.microsoft.com/en-us/azure/logic-apps/logic-apps-exception-handling#retry-policies</a:t>
            </a:r>
          </a:p>
        </p:txBody>
      </p:sp>
      <p:sp>
        <p:nvSpPr>
          <p:cNvPr id="4" name="Slide Number Placeholder 3"/>
          <p:cNvSpPr>
            <a:spLocks noGrp="1"/>
          </p:cNvSpPr>
          <p:nvPr>
            <p:ph type="sldNum" sz="quarter" idx="5"/>
          </p:nvPr>
        </p:nvSpPr>
        <p:spPr/>
        <p:txBody>
          <a:bodyPr/>
          <a:lstStyle/>
          <a:p>
            <a:fld id="{F266626D-F663-4714-B3FD-659B2059D4E0}" type="slidenum">
              <a:rPr lang="en-US" smtClean="0"/>
              <a:t>32</a:t>
            </a:fld>
            <a:endParaRPr lang="en-US"/>
          </a:p>
        </p:txBody>
      </p:sp>
    </p:spTree>
    <p:extLst>
      <p:ext uri="{BB962C8B-B14F-4D97-AF65-F5344CB8AC3E}">
        <p14:creationId xmlns:p14="http://schemas.microsoft.com/office/powerpoint/2010/main" val="13616690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https://docs.microsoft.com/en-us/azure/logic-apps/logic-apps-exception-handling#retry-policies</a:t>
            </a:r>
          </a:p>
        </p:txBody>
      </p:sp>
      <p:sp>
        <p:nvSpPr>
          <p:cNvPr id="4" name="Slide Number Placeholder 3"/>
          <p:cNvSpPr>
            <a:spLocks noGrp="1"/>
          </p:cNvSpPr>
          <p:nvPr>
            <p:ph type="sldNum" sz="quarter" idx="5"/>
          </p:nvPr>
        </p:nvSpPr>
        <p:spPr/>
        <p:txBody>
          <a:bodyPr/>
          <a:lstStyle/>
          <a:p>
            <a:fld id="{F266626D-F663-4714-B3FD-659B2059D4E0}" type="slidenum">
              <a:rPr lang="en-US" smtClean="0"/>
              <a:t>34</a:t>
            </a:fld>
            <a:endParaRPr lang="en-US"/>
          </a:p>
        </p:txBody>
      </p:sp>
    </p:spTree>
    <p:extLst>
      <p:ext uri="{BB962C8B-B14F-4D97-AF65-F5344CB8AC3E}">
        <p14:creationId xmlns:p14="http://schemas.microsoft.com/office/powerpoint/2010/main" val="37347049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normal logic app where you just have one action followed by another, the Configure run after will be disabled because in this case, the next action in the logic app can’t run unless the previous action or trigger works</a:t>
            </a:r>
          </a:p>
        </p:txBody>
      </p:sp>
      <p:sp>
        <p:nvSpPr>
          <p:cNvPr id="4" name="Slide Number Placeholder 3"/>
          <p:cNvSpPr>
            <a:spLocks noGrp="1"/>
          </p:cNvSpPr>
          <p:nvPr>
            <p:ph type="sldNum" sz="quarter" idx="5"/>
          </p:nvPr>
        </p:nvSpPr>
        <p:spPr/>
        <p:txBody>
          <a:bodyPr/>
          <a:lstStyle/>
          <a:p>
            <a:fld id="{F266626D-F663-4714-B3FD-659B2059D4E0}" type="slidenum">
              <a:rPr lang="en-US" smtClean="0"/>
              <a:t>35</a:t>
            </a:fld>
            <a:endParaRPr lang="en-US"/>
          </a:p>
        </p:txBody>
      </p:sp>
    </p:spTree>
    <p:extLst>
      <p:ext uri="{BB962C8B-B14F-4D97-AF65-F5344CB8AC3E}">
        <p14:creationId xmlns:p14="http://schemas.microsoft.com/office/powerpoint/2010/main" val="34705052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https://docs.microsoft.com/en-us/azure/logic-apps/logic-apps-exception-handling#retry-policies</a:t>
            </a:r>
          </a:p>
        </p:txBody>
      </p:sp>
      <p:sp>
        <p:nvSpPr>
          <p:cNvPr id="4" name="Slide Number Placeholder 3"/>
          <p:cNvSpPr>
            <a:spLocks noGrp="1"/>
          </p:cNvSpPr>
          <p:nvPr>
            <p:ph type="sldNum" sz="quarter" idx="5"/>
          </p:nvPr>
        </p:nvSpPr>
        <p:spPr/>
        <p:txBody>
          <a:bodyPr/>
          <a:lstStyle/>
          <a:p>
            <a:fld id="{F266626D-F663-4714-B3FD-659B2059D4E0}" type="slidenum">
              <a:rPr lang="en-US" smtClean="0"/>
              <a:t>36</a:t>
            </a:fld>
            <a:endParaRPr lang="en-US"/>
          </a:p>
        </p:txBody>
      </p:sp>
    </p:spTree>
    <p:extLst>
      <p:ext uri="{BB962C8B-B14F-4D97-AF65-F5344CB8AC3E}">
        <p14:creationId xmlns:p14="http://schemas.microsoft.com/office/powerpoint/2010/main" val="6168995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66626D-F663-4714-B3FD-659B2059D4E0}" type="slidenum">
              <a:rPr lang="en-US" smtClean="0"/>
              <a:t>37</a:t>
            </a:fld>
            <a:endParaRPr lang="en-US"/>
          </a:p>
        </p:txBody>
      </p:sp>
    </p:spTree>
    <p:extLst>
      <p:ext uri="{BB962C8B-B14F-4D97-AF65-F5344CB8AC3E}">
        <p14:creationId xmlns:p14="http://schemas.microsoft.com/office/powerpoint/2010/main" val="5550181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r>
              <a:rPr lang="en-US" dirty="0"/>
              <a:t>See</a:t>
            </a:r>
            <a:r>
              <a:rPr lang="en-US" baseline="0" dirty="0"/>
              <a:t> demo instructions at .\Demos\Demo2</a:t>
            </a:r>
            <a:endParaRPr lang="en-US" dirty="0"/>
          </a:p>
          <a:p>
            <a:pPr marL="0" indent="0">
              <a:buFont typeface="Arial" panose="020B0604020202020204" pitchFamily="34" charset="0"/>
              <a:buNone/>
            </a:pPr>
            <a:endParaRPr lang="en-US" b="1" dirty="0"/>
          </a:p>
          <a:p>
            <a:pPr marL="0" indent="0">
              <a:buFont typeface="Arial" panose="020B0604020202020204" pitchFamily="34" charset="0"/>
              <a:buNone/>
            </a:pPr>
            <a:endParaRPr lang="en-US" b="1"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1/21/2022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41427633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D0596E5-6523-4DD8-A9ED-0418BD42519C}" type="datetime8">
              <a:rPr lang="en-US" smtClean="0"/>
              <a:t>1/21/2022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8281785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https://docs.microsoft.com/en-us/azure/logic-apps/logic-apps-workflow-definition-language</a:t>
            </a:r>
          </a:p>
          <a:p>
            <a:endParaRPr lang="en-US" dirty="0"/>
          </a:p>
          <a:p>
            <a:r>
              <a:rPr lang="en-US" dirty="0"/>
              <a:t>Why is WDL and the schema important? You have the ability to modify the actual schema of a logic app from code without using the logic app editor and you can create complex expressions</a:t>
            </a:r>
          </a:p>
        </p:txBody>
      </p:sp>
      <p:sp>
        <p:nvSpPr>
          <p:cNvPr id="4" name="Slide Number Placeholder 3"/>
          <p:cNvSpPr>
            <a:spLocks noGrp="1"/>
          </p:cNvSpPr>
          <p:nvPr>
            <p:ph type="sldNum" sz="quarter" idx="5"/>
          </p:nvPr>
        </p:nvSpPr>
        <p:spPr/>
        <p:txBody>
          <a:bodyPr/>
          <a:lstStyle/>
          <a:p>
            <a:fld id="{F266626D-F663-4714-B3FD-659B2059D4E0}" type="slidenum">
              <a:rPr lang="en-US" smtClean="0"/>
              <a:t>40</a:t>
            </a:fld>
            <a:endParaRPr lang="en-US"/>
          </a:p>
        </p:txBody>
      </p:sp>
    </p:spTree>
    <p:extLst>
      <p:ext uri="{BB962C8B-B14F-4D97-AF65-F5344CB8AC3E}">
        <p14:creationId xmlns:p14="http://schemas.microsoft.com/office/powerpoint/2010/main" val="1171232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5416BA-65F7-274A-AD61-D0FA78F3AA6E}" type="slidenum">
              <a:rPr lang="en-US" smtClean="0"/>
              <a:pPr/>
              <a:t>4</a:t>
            </a:fld>
            <a:endParaRPr lang="en-US" dirty="0"/>
          </a:p>
        </p:txBody>
      </p:sp>
      <p:sp>
        <p:nvSpPr>
          <p:cNvPr id="7" name="Slide Image Placeholder 6"/>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808313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https://docs.microsoft.com/en-us/azure/logic-apps/logic-apps-workflow-definition-language</a:t>
            </a:r>
          </a:p>
          <a:p>
            <a:endParaRPr lang="en-US" dirty="0"/>
          </a:p>
          <a:p>
            <a:r>
              <a:rPr lang="en-US" dirty="0"/>
              <a:t>Why is WDL and the schema important? You have the ability to modify the actual schema of a logic app from code without using the logic app editor and you can create complex expressions</a:t>
            </a:r>
          </a:p>
          <a:p>
            <a:endParaRPr lang="en-US" dirty="0"/>
          </a:p>
        </p:txBody>
      </p:sp>
      <p:sp>
        <p:nvSpPr>
          <p:cNvPr id="4" name="Slide Number Placeholder 3"/>
          <p:cNvSpPr>
            <a:spLocks noGrp="1"/>
          </p:cNvSpPr>
          <p:nvPr>
            <p:ph type="sldNum" sz="quarter" idx="5"/>
          </p:nvPr>
        </p:nvSpPr>
        <p:spPr/>
        <p:txBody>
          <a:bodyPr/>
          <a:lstStyle/>
          <a:p>
            <a:fld id="{F266626D-F663-4714-B3FD-659B2059D4E0}" type="slidenum">
              <a:rPr lang="en-US" smtClean="0"/>
              <a:t>41</a:t>
            </a:fld>
            <a:endParaRPr lang="en-US"/>
          </a:p>
        </p:txBody>
      </p:sp>
    </p:spTree>
    <p:extLst>
      <p:ext uri="{BB962C8B-B14F-4D97-AF65-F5344CB8AC3E}">
        <p14:creationId xmlns:p14="http://schemas.microsoft.com/office/powerpoint/2010/main" val="28354502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https://docs.microsoft.com/en-us/azure/logic-apps/logic-apps-workflow-definition-language#expressions</a:t>
            </a:r>
          </a:p>
        </p:txBody>
      </p:sp>
      <p:sp>
        <p:nvSpPr>
          <p:cNvPr id="4" name="Slide Number Placeholder 3"/>
          <p:cNvSpPr>
            <a:spLocks noGrp="1"/>
          </p:cNvSpPr>
          <p:nvPr>
            <p:ph type="sldNum" sz="quarter" idx="5"/>
          </p:nvPr>
        </p:nvSpPr>
        <p:spPr/>
        <p:txBody>
          <a:bodyPr/>
          <a:lstStyle/>
          <a:p>
            <a:fld id="{F266626D-F663-4714-B3FD-659B2059D4E0}" type="slidenum">
              <a:rPr lang="en-US" smtClean="0"/>
              <a:t>42</a:t>
            </a:fld>
            <a:endParaRPr lang="en-US"/>
          </a:p>
        </p:txBody>
      </p:sp>
    </p:spTree>
    <p:extLst>
      <p:ext uri="{BB962C8B-B14F-4D97-AF65-F5344CB8AC3E}">
        <p14:creationId xmlns:p14="http://schemas.microsoft.com/office/powerpoint/2010/main" val="1136903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r>
              <a:rPr lang="en-US" dirty="0"/>
              <a:t>Open any function that you’ve created in the portal and select the &lt;/&gt; Logic app code view menu item</a:t>
            </a:r>
          </a:p>
          <a:p>
            <a:pPr marL="0" indent="0">
              <a:buFont typeface="Arial" panose="020B0604020202020204" pitchFamily="34" charset="0"/>
              <a:buNone/>
            </a:pPr>
            <a:endParaRPr lang="en-US" b="1" dirty="0"/>
          </a:p>
          <a:p>
            <a:pPr marL="0" indent="0">
              <a:buFont typeface="Arial" panose="020B0604020202020204" pitchFamily="34" charset="0"/>
              <a:buNone/>
            </a:pPr>
            <a:endParaRPr lang="en-US" b="1"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1/21/2022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32905576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495300"/>
            <a:ext cx="6242050" cy="3511550"/>
          </a:xfrm>
        </p:spPr>
      </p:sp>
      <p:sp>
        <p:nvSpPr>
          <p:cNvPr id="3" name="Notes Placeholder 2"/>
          <p:cNvSpPr>
            <a:spLocks noGrp="1"/>
          </p:cNvSpPr>
          <p:nvPr>
            <p:ph type="body" idx="1"/>
          </p:nvPr>
        </p:nvSpPr>
        <p:spPr/>
        <p:txBody>
          <a:bodyPr/>
          <a:lstStyle/>
          <a:p>
            <a:r>
              <a:rPr lang="en-US"/>
              <a:t>Lab 2</a:t>
            </a:r>
            <a:endParaRPr lang="en-US" dirty="0"/>
          </a:p>
          <a:p>
            <a:endParaRPr lang="en-US" b="1" dirty="0"/>
          </a:p>
          <a:p>
            <a:endParaRPr lang="en-US" b="1"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90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1/21/2022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32326598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D0596E5-6523-4DD8-A9ED-0418BD42519C}" type="datetime8">
              <a:rPr lang="en-US" smtClean="0"/>
              <a:t>1/21/2022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24343080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https://docs.microsoft.com/en-us/azure/logic-apps/logic-apps-create-deploy-azure-resource-manager-templates</a:t>
            </a:r>
          </a:p>
        </p:txBody>
      </p:sp>
      <p:sp>
        <p:nvSpPr>
          <p:cNvPr id="4" name="Slide Number Placeholder 3"/>
          <p:cNvSpPr>
            <a:spLocks noGrp="1"/>
          </p:cNvSpPr>
          <p:nvPr>
            <p:ph type="sldNum" sz="quarter" idx="5"/>
          </p:nvPr>
        </p:nvSpPr>
        <p:spPr/>
        <p:txBody>
          <a:bodyPr/>
          <a:lstStyle/>
          <a:p>
            <a:fld id="{F266626D-F663-4714-B3FD-659B2059D4E0}" type="slidenum">
              <a:rPr lang="en-US" smtClean="0"/>
              <a:t>46</a:t>
            </a:fld>
            <a:endParaRPr lang="en-US"/>
          </a:p>
        </p:txBody>
      </p:sp>
    </p:spTree>
    <p:extLst>
      <p:ext uri="{BB962C8B-B14F-4D97-AF65-F5344CB8AC3E}">
        <p14:creationId xmlns:p14="http://schemas.microsoft.com/office/powerpoint/2010/main" val="32245120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https://docs.microsoft.com/en-us/azure/logic-apps/logic-apps-create-deploy-azure-resource-manager-templates</a:t>
            </a:r>
          </a:p>
        </p:txBody>
      </p:sp>
      <p:sp>
        <p:nvSpPr>
          <p:cNvPr id="4" name="Slide Number Placeholder 3"/>
          <p:cNvSpPr>
            <a:spLocks noGrp="1"/>
          </p:cNvSpPr>
          <p:nvPr>
            <p:ph type="sldNum" sz="quarter" idx="5"/>
          </p:nvPr>
        </p:nvSpPr>
        <p:spPr/>
        <p:txBody>
          <a:bodyPr/>
          <a:lstStyle/>
          <a:p>
            <a:fld id="{F266626D-F663-4714-B3FD-659B2059D4E0}" type="slidenum">
              <a:rPr lang="en-US" smtClean="0"/>
              <a:t>47</a:t>
            </a:fld>
            <a:endParaRPr lang="en-US"/>
          </a:p>
        </p:txBody>
      </p:sp>
    </p:spTree>
    <p:extLst>
      <p:ext uri="{BB962C8B-B14F-4D97-AF65-F5344CB8AC3E}">
        <p14:creationId xmlns:p14="http://schemas.microsoft.com/office/powerpoint/2010/main" val="11199131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https://docs.microsoft.com/en-us/azure/logic-apps/logic-apps-monitor-your-logic-apps</a:t>
            </a:r>
          </a:p>
          <a:p>
            <a:r>
              <a:rPr lang="en-US" dirty="0"/>
              <a:t>https://docs.microsoft.com/en-us/azure/logic-apps/logic-apps-diagnosing-failures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D0596E5-6523-4DD8-A9ED-0418BD42519C}" type="datetime8">
              <a:rPr lang="en-US" smtClean="0"/>
              <a:t>1/21/2022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16289943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https://docs.microsoft.com/en-us/azure/logic-apps/logic-apps-monitor-your-logic-apps</a:t>
            </a:r>
          </a:p>
          <a:p>
            <a:endParaRPr lang="en-US" dirty="0"/>
          </a:p>
        </p:txBody>
      </p:sp>
      <p:sp>
        <p:nvSpPr>
          <p:cNvPr id="4" name="Slide Number Placeholder 3"/>
          <p:cNvSpPr>
            <a:spLocks noGrp="1"/>
          </p:cNvSpPr>
          <p:nvPr>
            <p:ph type="sldNum" sz="quarter" idx="10"/>
          </p:nvPr>
        </p:nvSpPr>
        <p:spPr/>
        <p:txBody>
          <a:bodyPr/>
          <a:lstStyle/>
          <a:p>
            <a:fld id="{D01882A8-7401-4BD1-8A1B-5FE40FC489EB}" type="slidenum">
              <a:rPr lang="en-US" smtClean="0"/>
              <a:t>49</a:t>
            </a:fld>
            <a:endParaRPr lang="en-US"/>
          </a:p>
        </p:txBody>
      </p:sp>
    </p:spTree>
    <p:extLst>
      <p:ext uri="{BB962C8B-B14F-4D97-AF65-F5344CB8AC3E}">
        <p14:creationId xmlns:p14="http://schemas.microsoft.com/office/powerpoint/2010/main" val="468596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https://docs.microsoft.com/en-us/azure/logic-apps/logic-apps-monitor-your-logic-apps</a:t>
            </a:r>
          </a:p>
        </p:txBody>
      </p:sp>
      <p:sp>
        <p:nvSpPr>
          <p:cNvPr id="4" name="Slide Number Placeholder 3"/>
          <p:cNvSpPr>
            <a:spLocks noGrp="1"/>
          </p:cNvSpPr>
          <p:nvPr>
            <p:ph type="sldNum" sz="quarter" idx="10"/>
          </p:nvPr>
        </p:nvSpPr>
        <p:spPr/>
        <p:txBody>
          <a:bodyPr/>
          <a:lstStyle/>
          <a:p>
            <a:fld id="{F266626D-F663-4714-B3FD-659B2059D4E0}" type="slidenum">
              <a:rPr lang="en-US" smtClean="0"/>
              <a:t>50</a:t>
            </a:fld>
            <a:endParaRPr lang="en-US"/>
          </a:p>
        </p:txBody>
      </p:sp>
    </p:spTree>
    <p:extLst>
      <p:ext uri="{BB962C8B-B14F-4D97-AF65-F5344CB8AC3E}">
        <p14:creationId xmlns:p14="http://schemas.microsoft.com/office/powerpoint/2010/main" val="2129939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the objectives for the module</a:t>
            </a:r>
          </a:p>
        </p:txBody>
      </p:sp>
      <p:sp>
        <p:nvSpPr>
          <p:cNvPr id="4" name="Slide Number Placeholder 3"/>
          <p:cNvSpPr>
            <a:spLocks noGrp="1"/>
          </p:cNvSpPr>
          <p:nvPr>
            <p:ph type="sldNum" sz="quarter" idx="10"/>
          </p:nvPr>
        </p:nvSpPr>
        <p:spPr/>
        <p:txBody>
          <a:bodyPr/>
          <a:lstStyle/>
          <a:p>
            <a:fld id="{F266626D-F663-4714-B3FD-659B2059D4E0}" type="slidenum">
              <a:rPr lang="en-US" smtClean="0"/>
              <a:t>5</a:t>
            </a:fld>
            <a:endParaRPr lang="en-US"/>
          </a:p>
        </p:txBody>
      </p:sp>
    </p:spTree>
    <p:extLst>
      <p:ext uri="{BB962C8B-B14F-4D97-AF65-F5344CB8AC3E}">
        <p14:creationId xmlns:p14="http://schemas.microsoft.com/office/powerpoint/2010/main" val="9532295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https://docs.microsoft.com/en-us/azure/logic-apps/logic-apps-monitor-your-logic-apps</a:t>
            </a:r>
          </a:p>
        </p:txBody>
      </p:sp>
      <p:sp>
        <p:nvSpPr>
          <p:cNvPr id="4" name="Slide Number Placeholder 3"/>
          <p:cNvSpPr>
            <a:spLocks noGrp="1"/>
          </p:cNvSpPr>
          <p:nvPr>
            <p:ph type="sldNum" sz="quarter" idx="10"/>
          </p:nvPr>
        </p:nvSpPr>
        <p:spPr/>
        <p:txBody>
          <a:bodyPr/>
          <a:lstStyle/>
          <a:p>
            <a:fld id="{F266626D-F663-4714-B3FD-659B2059D4E0}" type="slidenum">
              <a:rPr lang="en-US" smtClean="0"/>
              <a:t>51</a:t>
            </a:fld>
            <a:endParaRPr lang="en-US"/>
          </a:p>
        </p:txBody>
      </p:sp>
    </p:spTree>
    <p:extLst>
      <p:ext uri="{BB962C8B-B14F-4D97-AF65-F5344CB8AC3E}">
        <p14:creationId xmlns:p14="http://schemas.microsoft.com/office/powerpoint/2010/main" val="8881105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r>
              <a:rPr lang="en-US" dirty="0"/>
              <a:t>See</a:t>
            </a:r>
            <a:r>
              <a:rPr lang="en-US" baseline="0" dirty="0"/>
              <a:t> demo instructions at .\Demos\Demo5</a:t>
            </a:r>
            <a:endParaRPr lang="en-US" dirty="0"/>
          </a:p>
          <a:p>
            <a:pPr marL="0" indent="0">
              <a:buFont typeface="Arial" panose="020B0604020202020204" pitchFamily="34" charset="0"/>
              <a:buNone/>
            </a:pPr>
            <a:endParaRPr lang="en-US" b="1" dirty="0"/>
          </a:p>
          <a:p>
            <a:pPr marL="0" indent="0">
              <a:buFont typeface="Arial" panose="020B0604020202020204" pitchFamily="34" charset="0"/>
              <a:buNone/>
            </a:pPr>
            <a:endParaRPr lang="en-US" b="1"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1/21/2022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29102175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D0596E5-6523-4DD8-A9ED-0418BD42519C}" type="datetime8">
              <a:rPr lang="en-US" smtClean="0"/>
              <a:t>1/21/2022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21434718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66626D-F663-4714-B3FD-659B2059D4E0}" type="slidenum">
              <a:rPr lang="en-US" smtClean="0"/>
              <a:t>54</a:t>
            </a:fld>
            <a:endParaRPr lang="en-US"/>
          </a:p>
        </p:txBody>
      </p:sp>
    </p:spTree>
    <p:extLst>
      <p:ext uri="{BB962C8B-B14F-4D97-AF65-F5344CB8AC3E}">
        <p14:creationId xmlns:p14="http://schemas.microsoft.com/office/powerpoint/2010/main" val="42548693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a:t>
            </a:r>
            <a:r>
              <a:rPr lang="en-US" baseline="0" dirty="0"/>
              <a:t> the lifecycle methods</a:t>
            </a:r>
          </a:p>
          <a:p>
            <a:r>
              <a:rPr lang="en-US" dirty="0"/>
              <a:t>https://azure.microsoft.com/en-us/documentation/articles/service-fabric-reliable-services-quick-start/</a:t>
            </a:r>
          </a:p>
        </p:txBody>
      </p:sp>
      <p:sp>
        <p:nvSpPr>
          <p:cNvPr id="4" name="Slide Number Placeholder 3"/>
          <p:cNvSpPr>
            <a:spLocks noGrp="1"/>
          </p:cNvSpPr>
          <p:nvPr>
            <p:ph type="sldNum" sz="quarter" idx="10"/>
          </p:nvPr>
        </p:nvSpPr>
        <p:spPr/>
        <p:txBody>
          <a:bodyPr/>
          <a:lstStyle/>
          <a:p>
            <a:fld id="{F266626D-F663-4714-B3FD-659B2059D4E0}" type="slidenum">
              <a:rPr lang="en-US" smtClean="0"/>
              <a:t>56</a:t>
            </a:fld>
            <a:endParaRPr lang="en-US"/>
          </a:p>
        </p:txBody>
      </p:sp>
    </p:spTree>
    <p:extLst>
      <p:ext uri="{BB962C8B-B14F-4D97-AF65-F5344CB8AC3E}">
        <p14:creationId xmlns:p14="http://schemas.microsoft.com/office/powerpoint/2010/main" val="29979725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things that a stateless service could be used for, but mostly you would choose it when you are not wanting to store data with the service itself</a:t>
            </a:r>
          </a:p>
        </p:txBody>
      </p:sp>
      <p:sp>
        <p:nvSpPr>
          <p:cNvPr id="4" name="Slide Number Placeholder 3"/>
          <p:cNvSpPr>
            <a:spLocks noGrp="1"/>
          </p:cNvSpPr>
          <p:nvPr>
            <p:ph type="sldNum" sz="quarter" idx="10"/>
          </p:nvPr>
        </p:nvSpPr>
        <p:spPr/>
        <p:txBody>
          <a:bodyPr/>
          <a:lstStyle/>
          <a:p>
            <a:fld id="{F266626D-F663-4714-B3FD-659B2059D4E0}" type="slidenum">
              <a:rPr lang="en-US" smtClean="0"/>
              <a:t>57</a:t>
            </a:fld>
            <a:endParaRPr lang="en-US"/>
          </a:p>
        </p:txBody>
      </p:sp>
    </p:spTree>
    <p:extLst>
      <p:ext uri="{BB962C8B-B14F-4D97-AF65-F5344CB8AC3E}">
        <p14:creationId xmlns:p14="http://schemas.microsoft.com/office/powerpoint/2010/main" val="4715870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https://docs.microsoft.com/en-us/azure/logic-apps/logic-apps-securing-a-logic-app#hide-data-from-run-history-by-using-obfuscation</a:t>
            </a:r>
          </a:p>
        </p:txBody>
      </p:sp>
      <p:sp>
        <p:nvSpPr>
          <p:cNvPr id="4" name="Slide Number Placeholder 3"/>
          <p:cNvSpPr>
            <a:spLocks noGrp="1"/>
          </p:cNvSpPr>
          <p:nvPr>
            <p:ph type="sldNum" sz="quarter" idx="5"/>
          </p:nvPr>
        </p:nvSpPr>
        <p:spPr/>
        <p:txBody>
          <a:bodyPr/>
          <a:lstStyle/>
          <a:p>
            <a:fld id="{F266626D-F663-4714-B3FD-659B2059D4E0}" type="slidenum">
              <a:rPr lang="en-US" smtClean="0"/>
              <a:t>59</a:t>
            </a:fld>
            <a:endParaRPr lang="en-US"/>
          </a:p>
        </p:txBody>
      </p:sp>
    </p:spTree>
    <p:extLst>
      <p:ext uri="{BB962C8B-B14F-4D97-AF65-F5344CB8AC3E}">
        <p14:creationId xmlns:p14="http://schemas.microsoft.com/office/powerpoint/2010/main" val="19522073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https://docs.microsoft.com/en-us/azure/logic-apps/logic-apps-securing-a-logic-app#secure-parameters-and-inputs-within-a-workflow</a:t>
            </a:r>
          </a:p>
        </p:txBody>
      </p:sp>
      <p:sp>
        <p:nvSpPr>
          <p:cNvPr id="4" name="Slide Number Placeholder 3"/>
          <p:cNvSpPr>
            <a:spLocks noGrp="1"/>
          </p:cNvSpPr>
          <p:nvPr>
            <p:ph type="sldNum" sz="quarter" idx="5"/>
          </p:nvPr>
        </p:nvSpPr>
        <p:spPr/>
        <p:txBody>
          <a:bodyPr/>
          <a:lstStyle/>
          <a:p>
            <a:fld id="{F266626D-F663-4714-B3FD-659B2059D4E0}" type="slidenum">
              <a:rPr lang="en-US" smtClean="0"/>
              <a:t>61</a:t>
            </a:fld>
            <a:endParaRPr lang="en-US"/>
          </a:p>
        </p:txBody>
      </p:sp>
    </p:spTree>
    <p:extLst>
      <p:ext uri="{BB962C8B-B14F-4D97-AF65-F5344CB8AC3E}">
        <p14:creationId xmlns:p14="http://schemas.microsoft.com/office/powerpoint/2010/main" val="40670039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66626D-F663-4714-B3FD-659B2059D4E0}" type="slidenum">
              <a:rPr lang="en-US" smtClean="0"/>
              <a:t>62</a:t>
            </a:fld>
            <a:endParaRPr lang="en-US"/>
          </a:p>
        </p:txBody>
      </p:sp>
    </p:spTree>
    <p:extLst>
      <p:ext uri="{BB962C8B-B14F-4D97-AF65-F5344CB8AC3E}">
        <p14:creationId xmlns:p14="http://schemas.microsoft.com/office/powerpoint/2010/main" val="5513703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https://docs.microsoft.com/en-us/azure/logic-apps/create-managed-service-identity</a:t>
            </a:r>
          </a:p>
          <a:p>
            <a:endParaRPr lang="en-US" dirty="0"/>
          </a:p>
        </p:txBody>
      </p:sp>
      <p:sp>
        <p:nvSpPr>
          <p:cNvPr id="4" name="Slide Number Placeholder 3"/>
          <p:cNvSpPr>
            <a:spLocks noGrp="1"/>
          </p:cNvSpPr>
          <p:nvPr>
            <p:ph type="sldNum" sz="quarter" idx="5"/>
          </p:nvPr>
        </p:nvSpPr>
        <p:spPr/>
        <p:txBody>
          <a:bodyPr/>
          <a:lstStyle/>
          <a:p>
            <a:fld id="{F266626D-F663-4714-B3FD-659B2059D4E0}" type="slidenum">
              <a:rPr lang="en-US" smtClean="0"/>
              <a:t>63</a:t>
            </a:fld>
            <a:endParaRPr lang="en-US"/>
          </a:p>
        </p:txBody>
      </p:sp>
    </p:spTree>
    <p:extLst>
      <p:ext uri="{BB962C8B-B14F-4D97-AF65-F5344CB8AC3E}">
        <p14:creationId xmlns:p14="http://schemas.microsoft.com/office/powerpoint/2010/main" val="1734428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https://docs.microsoft.com/en-us/azure/logic-apps/logic-apps-overview</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D0596E5-6523-4DD8-A9ED-0418BD42519C}" type="datetime8">
              <a:rPr lang="en-US" smtClean="0"/>
              <a:t>1/21/2022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380402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D0596E5-6523-4DD8-A9ED-0418BD42519C}" type="datetime8">
              <a:rPr lang="en-US" smtClean="0"/>
              <a:t>1/21/2022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40775781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66626D-F663-4714-B3FD-659B2059D4E0}" type="slidenum">
              <a:rPr lang="en-US" smtClean="0"/>
              <a:t>66</a:t>
            </a:fld>
            <a:endParaRPr lang="en-US"/>
          </a:p>
        </p:txBody>
      </p:sp>
    </p:spTree>
    <p:extLst>
      <p:ext uri="{BB962C8B-B14F-4D97-AF65-F5344CB8AC3E}">
        <p14:creationId xmlns:p14="http://schemas.microsoft.com/office/powerpoint/2010/main" val="29467097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Primarily, </a:t>
            </a:r>
          </a:p>
        </p:txBody>
      </p:sp>
      <p:sp>
        <p:nvSpPr>
          <p:cNvPr id="4" name="Slide Number Placeholder 3"/>
          <p:cNvSpPr>
            <a:spLocks noGrp="1"/>
          </p:cNvSpPr>
          <p:nvPr>
            <p:ph type="sldNum" sz="quarter" idx="5"/>
          </p:nvPr>
        </p:nvSpPr>
        <p:spPr/>
        <p:txBody>
          <a:bodyPr/>
          <a:lstStyle/>
          <a:p>
            <a:fld id="{F266626D-F663-4714-B3FD-659B2059D4E0}" type="slidenum">
              <a:rPr lang="en-US" smtClean="0"/>
              <a:t>67</a:t>
            </a:fld>
            <a:endParaRPr lang="en-US"/>
          </a:p>
        </p:txBody>
      </p:sp>
    </p:spTree>
    <p:extLst>
      <p:ext uri="{BB962C8B-B14F-4D97-AF65-F5344CB8AC3E}">
        <p14:creationId xmlns:p14="http://schemas.microsoft.com/office/powerpoint/2010/main" val="13783134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https://docs.microsoft.com/en-us/azure/architecture/reference-architectures/enterprise-integration/basic-enterprise-integration</a:t>
            </a:r>
            <a:endParaRPr lang="en-US" dirty="0"/>
          </a:p>
          <a:p>
            <a:endParaRPr lang="en-US" dirty="0"/>
          </a:p>
          <a:p>
            <a:r>
              <a:rPr lang="en-US" sz="1200" b="1" i="0" kern="1200" dirty="0">
                <a:solidFill>
                  <a:schemeClr val="tx1"/>
                </a:solidFill>
                <a:effectLst/>
                <a:latin typeface="+mn-lt"/>
                <a:ea typeface="+mn-ea"/>
                <a:cs typeface="+mn-cs"/>
              </a:rPr>
              <a:t>Architecture</a:t>
            </a:r>
          </a:p>
          <a:p>
            <a:r>
              <a:rPr lang="en-US" sz="1200" b="0" i="0" kern="1200" dirty="0">
                <a:solidFill>
                  <a:schemeClr val="tx1"/>
                </a:solidFill>
                <a:effectLst/>
                <a:latin typeface="+mn-lt"/>
                <a:ea typeface="+mn-ea"/>
                <a:cs typeface="+mn-cs"/>
              </a:rPr>
              <a:t>The architecture has the following components:</a:t>
            </a:r>
          </a:p>
          <a:p>
            <a:r>
              <a:rPr lang="en-US" sz="1200" b="1" i="0" kern="1200" dirty="0">
                <a:solidFill>
                  <a:schemeClr val="tx1"/>
                </a:solidFill>
                <a:effectLst/>
                <a:latin typeface="+mn-lt"/>
                <a:ea typeface="+mn-ea"/>
                <a:cs typeface="+mn-cs"/>
              </a:rPr>
              <a:t>Backend systems</a:t>
            </a:r>
            <a:r>
              <a:rPr lang="en-US" sz="1200" b="0" i="0" kern="1200" dirty="0">
                <a:solidFill>
                  <a:schemeClr val="tx1"/>
                </a:solidFill>
                <a:effectLst/>
                <a:latin typeface="+mn-lt"/>
                <a:ea typeface="+mn-ea"/>
                <a:cs typeface="+mn-cs"/>
              </a:rPr>
              <a:t>. The right-hand side of the diagram shows the various backend systems that the enterprise has deployed or relies on. These might include SaaS systems, other Azure services, or web services that expose REST or SOAP endpoints.</a:t>
            </a:r>
          </a:p>
          <a:p>
            <a:r>
              <a:rPr lang="en-US" sz="1200" b="1" i="0" kern="1200" dirty="0">
                <a:solidFill>
                  <a:schemeClr val="tx1"/>
                </a:solidFill>
                <a:effectLst/>
                <a:latin typeface="+mn-lt"/>
                <a:ea typeface="+mn-ea"/>
                <a:cs typeface="+mn-cs"/>
              </a:rPr>
              <a:t>Azure Logic Apps</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4"/>
              </a:rPr>
              <a:t>Logic Apps</a:t>
            </a:r>
            <a:r>
              <a:rPr lang="en-US" sz="1200" b="0" i="0" kern="1200" dirty="0">
                <a:solidFill>
                  <a:schemeClr val="tx1"/>
                </a:solidFill>
                <a:effectLst/>
                <a:latin typeface="+mn-lt"/>
                <a:ea typeface="+mn-ea"/>
                <a:cs typeface="+mn-cs"/>
              </a:rPr>
              <a:t> is a serverless platform for building enterprise workflows that integrate applications, data, and services. In this architecture, the logic apps are triggered by HTTP requests. You can also nest workflows for more complex orchestration. Logic Apps uses </a:t>
            </a:r>
            <a:r>
              <a:rPr lang="en-US" sz="1200" b="0" i="0" u="sng" kern="1200" dirty="0">
                <a:solidFill>
                  <a:schemeClr val="tx1"/>
                </a:solidFill>
                <a:effectLst/>
                <a:latin typeface="+mn-lt"/>
                <a:ea typeface="+mn-ea"/>
                <a:cs typeface="+mn-cs"/>
                <a:hlinkClick r:id="rId5"/>
              </a:rPr>
              <a:t>connectors</a:t>
            </a:r>
            <a:r>
              <a:rPr lang="en-US" sz="1200" b="0" i="0" kern="1200" dirty="0">
                <a:solidFill>
                  <a:schemeClr val="tx1"/>
                </a:solidFill>
                <a:effectLst/>
                <a:latin typeface="+mn-lt"/>
                <a:ea typeface="+mn-ea"/>
                <a:cs typeface="+mn-cs"/>
              </a:rPr>
              <a:t> to integrate with commonly used services. Logic Apps offers hundreds of connectors, and you can create custom connectors.</a:t>
            </a:r>
          </a:p>
          <a:p>
            <a:r>
              <a:rPr lang="en-US" sz="1200" b="1" i="0" kern="1200" dirty="0">
                <a:solidFill>
                  <a:schemeClr val="tx1"/>
                </a:solidFill>
                <a:effectLst/>
                <a:latin typeface="+mn-lt"/>
                <a:ea typeface="+mn-ea"/>
                <a:cs typeface="+mn-cs"/>
              </a:rPr>
              <a:t>Azure API Management</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6"/>
              </a:rPr>
              <a:t>API Management</a:t>
            </a:r>
            <a:r>
              <a:rPr lang="en-US" sz="1200" b="0" i="0" kern="1200" dirty="0">
                <a:solidFill>
                  <a:schemeClr val="tx1"/>
                </a:solidFill>
                <a:effectLst/>
                <a:latin typeface="+mn-lt"/>
                <a:ea typeface="+mn-ea"/>
                <a:cs typeface="+mn-cs"/>
              </a:rPr>
              <a:t> is a managed service for publishing catalogs of HTTP APIs, to promote reuse and discoverability. API Management consists of two related components:</a:t>
            </a:r>
          </a:p>
          <a:p>
            <a:pPr lvl="1"/>
            <a:r>
              <a:rPr lang="en-US" sz="1200" b="1" i="0" kern="1200" dirty="0">
                <a:solidFill>
                  <a:schemeClr val="tx1"/>
                </a:solidFill>
                <a:effectLst/>
                <a:latin typeface="+mn-lt"/>
                <a:ea typeface="+mn-ea"/>
                <a:cs typeface="+mn-cs"/>
              </a:rPr>
              <a:t>API gateway</a:t>
            </a:r>
            <a:r>
              <a:rPr lang="en-US" sz="1200" b="0" i="0" kern="1200" dirty="0">
                <a:solidFill>
                  <a:schemeClr val="tx1"/>
                </a:solidFill>
                <a:effectLst/>
                <a:latin typeface="+mn-lt"/>
                <a:ea typeface="+mn-ea"/>
                <a:cs typeface="+mn-cs"/>
              </a:rPr>
              <a:t>. The API gateway accepts HTTP calls and routes them to the backend.</a:t>
            </a:r>
          </a:p>
          <a:p>
            <a:pPr lvl="1"/>
            <a:r>
              <a:rPr lang="en-US" sz="1200" b="1" i="0" kern="1200" dirty="0">
                <a:solidFill>
                  <a:schemeClr val="tx1"/>
                </a:solidFill>
                <a:effectLst/>
                <a:latin typeface="+mn-lt"/>
                <a:ea typeface="+mn-ea"/>
                <a:cs typeface="+mn-cs"/>
              </a:rPr>
              <a:t>Developer portal</a:t>
            </a:r>
            <a:r>
              <a:rPr lang="en-US" sz="1200" b="0" i="0" kern="1200" dirty="0">
                <a:solidFill>
                  <a:schemeClr val="tx1"/>
                </a:solidFill>
                <a:effectLst/>
                <a:latin typeface="+mn-lt"/>
                <a:ea typeface="+mn-ea"/>
                <a:cs typeface="+mn-cs"/>
              </a:rPr>
              <a:t>. Each instance of Azure API Management provides access to a </a:t>
            </a:r>
            <a:r>
              <a:rPr lang="en-US" sz="1200" b="0" i="0" u="sng" kern="1200" dirty="0">
                <a:solidFill>
                  <a:schemeClr val="tx1"/>
                </a:solidFill>
                <a:effectLst/>
                <a:latin typeface="+mn-lt"/>
                <a:ea typeface="+mn-ea"/>
                <a:cs typeface="+mn-cs"/>
                <a:hlinkClick r:id="rId7"/>
              </a:rPr>
              <a:t>developer portal</a:t>
            </a:r>
            <a:r>
              <a:rPr lang="en-US" sz="1200" b="0" i="0" kern="1200" dirty="0">
                <a:solidFill>
                  <a:schemeClr val="tx1"/>
                </a:solidFill>
                <a:effectLst/>
                <a:latin typeface="+mn-lt"/>
                <a:ea typeface="+mn-ea"/>
                <a:cs typeface="+mn-cs"/>
              </a:rPr>
              <a:t>. This portal gives your developers access to documentation and code samples for calling the APIs. You can also test APIs in the developer portal.</a:t>
            </a:r>
          </a:p>
          <a:p>
            <a:r>
              <a:rPr lang="en-US" sz="1200" b="0" i="0" kern="1200" dirty="0">
                <a:solidFill>
                  <a:schemeClr val="tx1"/>
                </a:solidFill>
                <a:effectLst/>
                <a:latin typeface="+mn-lt"/>
                <a:ea typeface="+mn-ea"/>
                <a:cs typeface="+mn-cs"/>
              </a:rPr>
              <a:t>In this architecture, composite APIs are built by </a:t>
            </a:r>
            <a:r>
              <a:rPr lang="en-US" sz="1200" b="0" i="0" u="sng" kern="1200" dirty="0">
                <a:solidFill>
                  <a:schemeClr val="tx1"/>
                </a:solidFill>
                <a:effectLst/>
                <a:latin typeface="+mn-lt"/>
                <a:ea typeface="+mn-ea"/>
                <a:cs typeface="+mn-cs"/>
                <a:hlinkClick r:id="rId8"/>
              </a:rPr>
              <a:t>importing logic apps</a:t>
            </a:r>
            <a:r>
              <a:rPr lang="en-US" sz="1200" b="0" i="0" kern="1200" dirty="0">
                <a:solidFill>
                  <a:schemeClr val="tx1"/>
                </a:solidFill>
                <a:effectLst/>
                <a:latin typeface="+mn-lt"/>
                <a:ea typeface="+mn-ea"/>
                <a:cs typeface="+mn-cs"/>
              </a:rPr>
              <a:t> as APIs. You can also import existing web services by </a:t>
            </a:r>
            <a:r>
              <a:rPr lang="en-US" sz="1200" b="0" i="0" u="sng" kern="1200" dirty="0">
                <a:solidFill>
                  <a:schemeClr val="tx1"/>
                </a:solidFill>
                <a:effectLst/>
                <a:latin typeface="+mn-lt"/>
                <a:ea typeface="+mn-ea"/>
                <a:cs typeface="+mn-cs"/>
                <a:hlinkClick r:id="rId9"/>
              </a:rPr>
              <a:t>importing </a:t>
            </a:r>
            <a:r>
              <a:rPr lang="en-US" sz="1200" b="0" i="0" u="sng" kern="1200" dirty="0" err="1">
                <a:solidFill>
                  <a:schemeClr val="tx1"/>
                </a:solidFill>
                <a:effectLst/>
                <a:latin typeface="+mn-lt"/>
                <a:ea typeface="+mn-ea"/>
                <a:cs typeface="+mn-cs"/>
                <a:hlinkClick r:id="rId9"/>
              </a:rPr>
              <a:t>OpenAPI</a:t>
            </a:r>
            <a:r>
              <a:rPr lang="en-US" sz="1200" b="0" i="0" kern="1200" dirty="0">
                <a:solidFill>
                  <a:schemeClr val="tx1"/>
                </a:solidFill>
                <a:effectLst/>
                <a:latin typeface="+mn-lt"/>
                <a:ea typeface="+mn-ea"/>
                <a:cs typeface="+mn-cs"/>
              </a:rPr>
              <a:t> (Swagger) specifications or </a:t>
            </a:r>
            <a:r>
              <a:rPr lang="en-US" sz="1200" b="0" i="0" u="sng" kern="1200" dirty="0">
                <a:solidFill>
                  <a:schemeClr val="tx1"/>
                </a:solidFill>
                <a:effectLst/>
                <a:latin typeface="+mn-lt"/>
                <a:ea typeface="+mn-ea"/>
                <a:cs typeface="+mn-cs"/>
                <a:hlinkClick r:id="rId10"/>
              </a:rPr>
              <a:t>importing SOAP APIs</a:t>
            </a:r>
            <a:r>
              <a:rPr lang="en-US" sz="1200" b="0" i="0" kern="1200" dirty="0">
                <a:solidFill>
                  <a:schemeClr val="tx1"/>
                </a:solidFill>
                <a:effectLst/>
                <a:latin typeface="+mn-lt"/>
                <a:ea typeface="+mn-ea"/>
                <a:cs typeface="+mn-cs"/>
              </a:rPr>
              <a:t> from WSDL specifications.</a:t>
            </a:r>
          </a:p>
          <a:p>
            <a:r>
              <a:rPr lang="en-US" sz="1200" b="0" i="0" kern="1200" dirty="0">
                <a:solidFill>
                  <a:schemeClr val="tx1"/>
                </a:solidFill>
                <a:effectLst/>
                <a:latin typeface="+mn-lt"/>
                <a:ea typeface="+mn-ea"/>
                <a:cs typeface="+mn-cs"/>
              </a:rPr>
              <a:t>The API gateway helps to decouple front-end clients from the back end. For example, it can rewrite URLs, or transform requests before they reach the backend. It also handles many cross-cutting concerns such as authentication, cross-origin resource sharing (CORS) support, and response caching.</a:t>
            </a:r>
          </a:p>
          <a:p>
            <a:r>
              <a:rPr lang="en-US" sz="1200" b="1" i="0" kern="1200" dirty="0">
                <a:solidFill>
                  <a:schemeClr val="tx1"/>
                </a:solidFill>
                <a:effectLst/>
                <a:latin typeface="+mn-lt"/>
                <a:ea typeface="+mn-ea"/>
                <a:cs typeface="+mn-cs"/>
              </a:rPr>
              <a:t>Azure DNS</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11"/>
              </a:rPr>
              <a:t>Azure DNS</a:t>
            </a:r>
            <a:r>
              <a:rPr lang="en-US" sz="1200" b="0" i="0" kern="1200" dirty="0">
                <a:solidFill>
                  <a:schemeClr val="tx1"/>
                </a:solidFill>
                <a:effectLst/>
                <a:latin typeface="+mn-lt"/>
                <a:ea typeface="+mn-ea"/>
                <a:cs typeface="+mn-cs"/>
              </a:rPr>
              <a:t> is a hosting service for DNS domains. Azure DNS provides name resolution by using the Microsoft Azure infrastructure. By hosting your domains in Azure, you can manage your DNS records by using the same credentials, APIs, tools, and billing that you use for your other Azure services. To use a custom domain name, such as contoso.com, create DNS records that map the custom domain name to the IP address. For more information, see </a:t>
            </a:r>
            <a:r>
              <a:rPr lang="en-US" sz="1200" b="0" i="0" u="sng" kern="1200" dirty="0">
                <a:solidFill>
                  <a:schemeClr val="tx1"/>
                </a:solidFill>
                <a:effectLst/>
                <a:latin typeface="+mn-lt"/>
                <a:ea typeface="+mn-ea"/>
                <a:cs typeface="+mn-cs"/>
                <a:hlinkClick r:id="rId12"/>
              </a:rPr>
              <a:t>Configure a custom domain name in API Management</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Azure Active Directory (Azure AD)</a:t>
            </a:r>
            <a:r>
              <a:rPr lang="en-US" sz="1200" b="0" i="0" kern="1200" dirty="0">
                <a:solidFill>
                  <a:schemeClr val="tx1"/>
                </a:solidFill>
                <a:effectLst/>
                <a:latin typeface="+mn-lt"/>
                <a:ea typeface="+mn-ea"/>
                <a:cs typeface="+mn-cs"/>
              </a:rPr>
              <a:t>. Use </a:t>
            </a:r>
            <a:r>
              <a:rPr lang="en-US" sz="1200" b="0" i="0" u="sng" kern="1200" dirty="0">
                <a:solidFill>
                  <a:schemeClr val="tx1"/>
                </a:solidFill>
                <a:effectLst/>
                <a:latin typeface="+mn-lt"/>
                <a:ea typeface="+mn-ea"/>
                <a:cs typeface="+mn-cs"/>
                <a:hlinkClick r:id="rId13"/>
              </a:rPr>
              <a:t>Azure AD</a:t>
            </a:r>
            <a:r>
              <a:rPr lang="en-US" sz="1200" b="0" i="0" kern="1200" dirty="0">
                <a:solidFill>
                  <a:schemeClr val="tx1"/>
                </a:solidFill>
                <a:effectLst/>
                <a:latin typeface="+mn-lt"/>
                <a:ea typeface="+mn-ea"/>
                <a:cs typeface="+mn-cs"/>
              </a:rPr>
              <a:t> to authenticate clients that call the API gateway. Azure AD supports the OpenID Connect (OIDC) protocol. Clients obtain an access token from Azure AD, and API Gateway </a:t>
            </a:r>
            <a:r>
              <a:rPr lang="en-US" sz="1200" b="0" i="0" u="sng" kern="1200" dirty="0">
                <a:solidFill>
                  <a:schemeClr val="tx1"/>
                </a:solidFill>
                <a:effectLst/>
                <a:latin typeface="+mn-lt"/>
                <a:ea typeface="+mn-ea"/>
                <a:cs typeface="+mn-cs"/>
                <a:hlinkClick r:id="rId14"/>
              </a:rPr>
              <a:t>validates the token</a:t>
            </a:r>
            <a:r>
              <a:rPr lang="en-US" sz="1200" b="0" i="0" kern="1200" dirty="0">
                <a:solidFill>
                  <a:schemeClr val="tx1"/>
                </a:solidFill>
                <a:effectLst/>
                <a:latin typeface="+mn-lt"/>
                <a:ea typeface="+mn-ea"/>
                <a:cs typeface="+mn-cs"/>
              </a:rPr>
              <a:t> to authorize the request. When using the Standard or Premium tier of API Management, Azure AD can also secure access to the developer portal.</a:t>
            </a:r>
          </a:p>
          <a:p>
            <a:endParaRPr lang="en-US" dirty="0"/>
          </a:p>
        </p:txBody>
      </p:sp>
      <p:sp>
        <p:nvSpPr>
          <p:cNvPr id="4" name="Slide Number Placeholder 3"/>
          <p:cNvSpPr>
            <a:spLocks noGrp="1"/>
          </p:cNvSpPr>
          <p:nvPr>
            <p:ph type="sldNum" sz="quarter" idx="5"/>
          </p:nvPr>
        </p:nvSpPr>
        <p:spPr/>
        <p:txBody>
          <a:bodyPr/>
          <a:lstStyle/>
          <a:p>
            <a:fld id="{F266626D-F663-4714-B3FD-659B2059D4E0}" type="slidenum">
              <a:rPr lang="en-US" smtClean="0"/>
              <a:t>68</a:t>
            </a:fld>
            <a:endParaRPr lang="en-US"/>
          </a:p>
        </p:txBody>
      </p:sp>
    </p:spTree>
    <p:extLst>
      <p:ext uri="{BB962C8B-B14F-4D97-AF65-F5344CB8AC3E}">
        <p14:creationId xmlns:p14="http://schemas.microsoft.com/office/powerpoint/2010/main" val="365186885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Primarily, </a:t>
            </a:r>
          </a:p>
        </p:txBody>
      </p:sp>
      <p:sp>
        <p:nvSpPr>
          <p:cNvPr id="4" name="Slide Number Placeholder 3"/>
          <p:cNvSpPr>
            <a:spLocks noGrp="1"/>
          </p:cNvSpPr>
          <p:nvPr>
            <p:ph type="sldNum" sz="quarter" idx="5"/>
          </p:nvPr>
        </p:nvSpPr>
        <p:spPr/>
        <p:txBody>
          <a:bodyPr/>
          <a:lstStyle/>
          <a:p>
            <a:fld id="{F266626D-F663-4714-B3FD-659B2059D4E0}" type="slidenum">
              <a:rPr lang="en-US" smtClean="0"/>
              <a:t>69</a:t>
            </a:fld>
            <a:endParaRPr lang="en-US"/>
          </a:p>
        </p:txBody>
      </p:sp>
    </p:spTree>
    <p:extLst>
      <p:ext uri="{BB962C8B-B14F-4D97-AF65-F5344CB8AC3E}">
        <p14:creationId xmlns:p14="http://schemas.microsoft.com/office/powerpoint/2010/main" val="27017099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https://docs.microsoft.com/en-us/azure/logic-apps/logic-apps-enterprise-integration-create-integration-account</a:t>
            </a:r>
            <a:endParaRPr lang="en-US" dirty="0"/>
          </a:p>
        </p:txBody>
      </p:sp>
      <p:sp>
        <p:nvSpPr>
          <p:cNvPr id="4" name="Slide Number Placeholder 3"/>
          <p:cNvSpPr>
            <a:spLocks noGrp="1"/>
          </p:cNvSpPr>
          <p:nvPr>
            <p:ph type="sldNum" sz="quarter" idx="5"/>
          </p:nvPr>
        </p:nvSpPr>
        <p:spPr/>
        <p:txBody>
          <a:bodyPr/>
          <a:lstStyle/>
          <a:p>
            <a:fld id="{F266626D-F663-4714-B3FD-659B2059D4E0}" type="slidenum">
              <a:rPr lang="en-US" smtClean="0"/>
              <a:t>70</a:t>
            </a:fld>
            <a:endParaRPr lang="en-US"/>
          </a:p>
        </p:txBody>
      </p:sp>
    </p:spTree>
    <p:extLst>
      <p:ext uri="{BB962C8B-B14F-4D97-AF65-F5344CB8AC3E}">
        <p14:creationId xmlns:p14="http://schemas.microsoft.com/office/powerpoint/2010/main" val="427788742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Agreements - </a:t>
            </a:r>
            <a:r>
              <a:rPr lang="en-US" dirty="0">
                <a:hlinkClick r:id="rId3"/>
              </a:rPr>
              <a:t>https://docs.microsoft.com/en-us/azure/logic-apps/logic-apps-enterprise-integration-agreements</a:t>
            </a:r>
            <a:endParaRPr lang="en-US" dirty="0"/>
          </a:p>
          <a:p>
            <a:r>
              <a:rPr lang="en-US" dirty="0"/>
              <a:t>Trading Partners - </a:t>
            </a:r>
            <a:r>
              <a:rPr lang="en-US" dirty="0">
                <a:hlinkClick r:id="rId4"/>
              </a:rPr>
              <a:t>https://docs.microsoft.com/en-us/azure/logic-apps/logic-apps-enterprise-integration-partners</a:t>
            </a:r>
            <a:endParaRPr lang="en-US" dirty="0"/>
          </a:p>
          <a:p>
            <a:r>
              <a:rPr lang="en-US" dirty="0"/>
              <a:t>Batching - </a:t>
            </a:r>
            <a:r>
              <a:rPr lang="en-US" dirty="0">
                <a:hlinkClick r:id="rId5"/>
              </a:rPr>
              <a:t>https://docs.microsoft.com/en-us/azure/logic-apps/logic-apps-scenario-edi-send-batch-messages</a:t>
            </a:r>
            <a:endParaRPr lang="en-US" dirty="0"/>
          </a:p>
          <a:p>
            <a:r>
              <a:rPr lang="en-US" dirty="0" err="1"/>
              <a:t>RosettaNet</a:t>
            </a:r>
            <a:r>
              <a:rPr lang="en-US" dirty="0"/>
              <a:t> PIP - </a:t>
            </a:r>
            <a:r>
              <a:rPr lang="en-US" dirty="0">
                <a:hlinkClick r:id="rId6"/>
              </a:rPr>
              <a:t>https://docs.microsoft.com/en-us/azure/logic-apps/logic-apps-enterprise-integration-rosettanet</a:t>
            </a:r>
            <a:r>
              <a:rPr lang="en-US" dirty="0"/>
              <a:t> </a:t>
            </a:r>
          </a:p>
        </p:txBody>
      </p:sp>
      <p:sp>
        <p:nvSpPr>
          <p:cNvPr id="4" name="Slide Number Placeholder 3"/>
          <p:cNvSpPr>
            <a:spLocks noGrp="1"/>
          </p:cNvSpPr>
          <p:nvPr>
            <p:ph type="sldNum" sz="quarter" idx="5"/>
          </p:nvPr>
        </p:nvSpPr>
        <p:spPr/>
        <p:txBody>
          <a:bodyPr/>
          <a:lstStyle/>
          <a:p>
            <a:fld id="{F266626D-F663-4714-B3FD-659B2059D4E0}" type="slidenum">
              <a:rPr lang="en-US" smtClean="0"/>
              <a:t>71</a:t>
            </a:fld>
            <a:endParaRPr lang="en-US"/>
          </a:p>
        </p:txBody>
      </p:sp>
    </p:spTree>
    <p:extLst>
      <p:ext uri="{BB962C8B-B14F-4D97-AF65-F5344CB8AC3E}">
        <p14:creationId xmlns:p14="http://schemas.microsoft.com/office/powerpoint/2010/main" val="22436270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Primarily, </a:t>
            </a:r>
          </a:p>
        </p:txBody>
      </p:sp>
      <p:sp>
        <p:nvSpPr>
          <p:cNvPr id="4" name="Slide Number Placeholder 3"/>
          <p:cNvSpPr>
            <a:spLocks noGrp="1"/>
          </p:cNvSpPr>
          <p:nvPr>
            <p:ph type="sldNum" sz="quarter" idx="5"/>
          </p:nvPr>
        </p:nvSpPr>
        <p:spPr/>
        <p:txBody>
          <a:bodyPr/>
          <a:lstStyle/>
          <a:p>
            <a:fld id="{F266626D-F663-4714-B3FD-659B2059D4E0}" type="slidenum">
              <a:rPr lang="en-US" smtClean="0"/>
              <a:t>72</a:t>
            </a:fld>
            <a:endParaRPr lang="en-US"/>
          </a:p>
        </p:txBody>
      </p:sp>
    </p:spTree>
    <p:extLst>
      <p:ext uri="{BB962C8B-B14F-4D97-AF65-F5344CB8AC3E}">
        <p14:creationId xmlns:p14="http://schemas.microsoft.com/office/powerpoint/2010/main" val="22041842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r>
              <a:rPr lang="en-US" dirty="0"/>
              <a:t>Create an integration account and link it with a Logic App</a:t>
            </a:r>
          </a:p>
          <a:p>
            <a:pPr marL="0" indent="0">
              <a:buFont typeface="Arial" panose="020B0604020202020204" pitchFamily="34" charset="0"/>
              <a:buNone/>
            </a:pPr>
            <a:endParaRPr lang="en-US" b="1" dirty="0"/>
          </a:p>
          <a:p>
            <a:pPr marL="0" indent="0">
              <a:buFont typeface="Arial" panose="020B0604020202020204" pitchFamily="34" charset="0"/>
              <a:buNone/>
            </a:pPr>
            <a:endParaRPr lang="en-US" b="1"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1/21/2022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28202565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495300"/>
            <a:ext cx="6242050" cy="3511550"/>
          </a:xfrm>
        </p:spPr>
      </p:sp>
      <p:sp>
        <p:nvSpPr>
          <p:cNvPr id="3" name="Notes Placeholder 2"/>
          <p:cNvSpPr>
            <a:spLocks noGrp="1"/>
          </p:cNvSpPr>
          <p:nvPr>
            <p:ph type="body" idx="1"/>
          </p:nvPr>
        </p:nvSpPr>
        <p:spPr/>
        <p:txBody>
          <a:bodyPr/>
          <a:lstStyle/>
          <a:p>
            <a:r>
              <a:rPr lang="en-US"/>
              <a:t>Lab 2</a:t>
            </a:r>
            <a:endParaRPr lang="en-US" dirty="0"/>
          </a:p>
          <a:p>
            <a:endParaRPr lang="en-US" b="1" dirty="0"/>
          </a:p>
          <a:p>
            <a:endParaRPr lang="en-US" b="1"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90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1/21/2022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1033056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Built-in actions, for example, actions that call HTTP, Azure Functions, or API Management, as well as control flow steps, are metered as native actions and have their respective types. Actions that call </a:t>
            </a:r>
            <a:r>
              <a:rPr lang="en-US" dirty="0">
                <a:hlinkClick r:id="rId3"/>
              </a:rPr>
              <a:t>connectors</a:t>
            </a:r>
            <a:r>
              <a:rPr lang="en-US" dirty="0"/>
              <a:t> have the "</a:t>
            </a:r>
            <a:r>
              <a:rPr lang="en-US" dirty="0" err="1"/>
              <a:t>ApiConnection</a:t>
            </a:r>
            <a:r>
              <a:rPr lang="en-US" dirty="0"/>
              <a:t>" type. Connectors are classified as either standard or enterprise connectors, and are metered at their respective </a:t>
            </a:r>
            <a:r>
              <a:rPr lang="en-US" dirty="0">
                <a:hlinkClick r:id="rId4"/>
              </a:rPr>
              <a:t>pricing</a:t>
            </a:r>
            <a:r>
              <a:rPr lang="en-US" dirty="0"/>
              <a:t>. </a:t>
            </a:r>
          </a:p>
          <a:p>
            <a:pPr marL="171450" indent="-171450">
              <a:buFont typeface="Arial" panose="020B0604020202020204" pitchFamily="34" charset="0"/>
              <a:buChar char="•"/>
            </a:pPr>
            <a:r>
              <a:rPr lang="en-US" dirty="0"/>
              <a:t>Custom connectors – not just ability to call any API or create custom connectors in code, but now no-code ability to create custom connectors from the portal</a:t>
            </a:r>
          </a:p>
          <a:p>
            <a:r>
              <a:rPr lang="en-US" dirty="0"/>
              <a:t>Integration account connectors are for more specialized tasks, for example, for working with XML or business-to-business message exchange, for example, X12, EDIFACT, and encoding and decoding flat files. If you've used this tool before, many of the things that you would typically do with an on-premises BizTalk server can also be done here with integration account connectors. </a:t>
            </a:r>
          </a:p>
          <a:p>
            <a:r>
              <a:rPr lang="en-US" dirty="0"/>
              <a:t>It is also a good fit for when you want to connect an on-premises BizTalk server with Azure Logic apps in the cloud. The next level is enterprise connectors. Enterprise connectors are for connecting to very specific, enterprise-based services, things like SAP, things like MQSeries, and so forth. Both integration account connectors and enterprise connectors come at an additional cost. </a:t>
            </a:r>
          </a:p>
          <a:p>
            <a:endParaRPr lang="en-US" dirty="0"/>
          </a:p>
          <a:p>
            <a:r>
              <a:rPr lang="en-US" dirty="0"/>
              <a:t>If you’re dealing with customers who have BizTalk, integration account is a “must-know”</a:t>
            </a:r>
          </a:p>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10"/>
          </p:nvPr>
        </p:nvSpPr>
        <p:spPr/>
        <p:txBody>
          <a:bodyPr/>
          <a:lstStyle/>
          <a:p>
            <a:fld id="{F266626D-F663-4714-B3FD-659B2059D4E0}" type="slidenum">
              <a:rPr lang="en-US" smtClean="0"/>
              <a:t>7</a:t>
            </a:fld>
            <a:endParaRPr lang="en-US"/>
          </a:p>
        </p:txBody>
      </p:sp>
    </p:spTree>
    <p:extLst>
      <p:ext uri="{BB962C8B-B14F-4D97-AF65-F5344CB8AC3E}">
        <p14:creationId xmlns:p14="http://schemas.microsoft.com/office/powerpoint/2010/main" val="275360130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D0596E5-6523-4DD8-A9ED-0418BD42519C}" type="datetime8">
              <a:rPr lang="en-US" smtClean="0"/>
              <a:t>1/21/2022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312691587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https://docs.microsoft.com/en-us/azure/logic-apps/connect-virtual-network-vnet-isolated-environment</a:t>
            </a:r>
          </a:p>
          <a:p>
            <a:endParaRPr lang="en-US" dirty="0"/>
          </a:p>
        </p:txBody>
      </p:sp>
      <p:sp>
        <p:nvSpPr>
          <p:cNvPr id="4" name="Slide Number Placeholder 3"/>
          <p:cNvSpPr>
            <a:spLocks noGrp="1"/>
          </p:cNvSpPr>
          <p:nvPr>
            <p:ph type="sldNum" sz="quarter" idx="5"/>
          </p:nvPr>
        </p:nvSpPr>
        <p:spPr/>
        <p:txBody>
          <a:bodyPr/>
          <a:lstStyle/>
          <a:p>
            <a:fld id="{F266626D-F663-4714-B3FD-659B2059D4E0}" type="slidenum">
              <a:rPr lang="en-US" smtClean="0"/>
              <a:t>76</a:t>
            </a:fld>
            <a:endParaRPr lang="en-US"/>
          </a:p>
        </p:txBody>
      </p:sp>
    </p:spTree>
    <p:extLst>
      <p:ext uri="{BB962C8B-B14F-4D97-AF65-F5344CB8AC3E}">
        <p14:creationId xmlns:p14="http://schemas.microsoft.com/office/powerpoint/2010/main" val="19358602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https://docs.microsoft.com/en-us/azure/logic-apps/connect-virtual-network-vnet-isolated-environment</a:t>
            </a:r>
          </a:p>
          <a:p>
            <a:endParaRPr lang="en-US" dirty="0"/>
          </a:p>
        </p:txBody>
      </p:sp>
      <p:sp>
        <p:nvSpPr>
          <p:cNvPr id="4" name="Slide Number Placeholder 3"/>
          <p:cNvSpPr>
            <a:spLocks noGrp="1"/>
          </p:cNvSpPr>
          <p:nvPr>
            <p:ph type="sldNum" sz="quarter" idx="5"/>
          </p:nvPr>
        </p:nvSpPr>
        <p:spPr/>
        <p:txBody>
          <a:bodyPr/>
          <a:lstStyle/>
          <a:p>
            <a:fld id="{F266626D-F663-4714-B3FD-659B2059D4E0}" type="slidenum">
              <a:rPr lang="en-US" smtClean="0"/>
              <a:t>77</a:t>
            </a:fld>
            <a:endParaRPr lang="en-US"/>
          </a:p>
        </p:txBody>
      </p:sp>
    </p:spTree>
    <p:extLst>
      <p:ext uri="{BB962C8B-B14F-4D97-AF65-F5344CB8AC3E}">
        <p14:creationId xmlns:p14="http://schemas.microsoft.com/office/powerpoint/2010/main" val="5959668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https://docs.microsoft.com/en-us/azure/logic-apps/connect-virtual-network-vnet-isolated-environment</a:t>
            </a:r>
          </a:p>
          <a:p>
            <a:endParaRPr lang="en-US" dirty="0"/>
          </a:p>
        </p:txBody>
      </p:sp>
      <p:sp>
        <p:nvSpPr>
          <p:cNvPr id="4" name="Slide Number Placeholder 3"/>
          <p:cNvSpPr>
            <a:spLocks noGrp="1"/>
          </p:cNvSpPr>
          <p:nvPr>
            <p:ph type="sldNum" sz="quarter" idx="5"/>
          </p:nvPr>
        </p:nvSpPr>
        <p:spPr/>
        <p:txBody>
          <a:bodyPr/>
          <a:lstStyle/>
          <a:p>
            <a:fld id="{F266626D-F663-4714-B3FD-659B2059D4E0}" type="slidenum">
              <a:rPr lang="en-US" smtClean="0"/>
              <a:t>78</a:t>
            </a:fld>
            <a:endParaRPr lang="en-US"/>
          </a:p>
        </p:txBody>
      </p:sp>
    </p:spTree>
    <p:extLst>
      <p:ext uri="{BB962C8B-B14F-4D97-AF65-F5344CB8AC3E}">
        <p14:creationId xmlns:p14="http://schemas.microsoft.com/office/powerpoint/2010/main" val="7712110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66626D-F663-4714-B3FD-659B2059D4E0}" type="slidenum">
              <a:rPr lang="en-US" smtClean="0"/>
              <a:t>79</a:t>
            </a:fld>
            <a:endParaRPr lang="en-US"/>
          </a:p>
        </p:txBody>
      </p:sp>
    </p:spTree>
    <p:extLst>
      <p:ext uri="{BB962C8B-B14F-4D97-AF65-F5344CB8AC3E}">
        <p14:creationId xmlns:p14="http://schemas.microsoft.com/office/powerpoint/2010/main" val="12527124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D3E44BDE-2AB0-49D2-8E67-B5D3E7155170}" type="datetime8">
              <a:rPr lang="en-US" smtClean="0">
                <a:solidFill>
                  <a:prstClr val="black"/>
                </a:solidFill>
              </a:rPr>
              <a:t>1/21/2022 9:46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80</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078459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it comes right down to it, Logic Apps is about organizing the flow of a process, similar to a workflow (but this is not the new version of Windows Workflow Foundation)</a:t>
            </a:r>
          </a:p>
        </p:txBody>
      </p:sp>
      <p:sp>
        <p:nvSpPr>
          <p:cNvPr id="4" name="Slide Number Placeholder 3"/>
          <p:cNvSpPr>
            <a:spLocks noGrp="1"/>
          </p:cNvSpPr>
          <p:nvPr>
            <p:ph type="sldNum" sz="quarter" idx="5"/>
          </p:nvPr>
        </p:nvSpPr>
        <p:spPr/>
        <p:txBody>
          <a:bodyPr/>
          <a:lstStyle/>
          <a:p>
            <a:fld id="{F266626D-F663-4714-B3FD-659B2059D4E0}" type="slidenum">
              <a:rPr lang="en-US" smtClean="0"/>
              <a:t>8</a:t>
            </a:fld>
            <a:endParaRPr lang="en-US"/>
          </a:p>
        </p:txBody>
      </p:sp>
    </p:spTree>
    <p:extLst>
      <p:ext uri="{BB962C8B-B14F-4D97-AF65-F5344CB8AC3E}">
        <p14:creationId xmlns:p14="http://schemas.microsoft.com/office/powerpoint/2010/main" val="166632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 high-level view, Logic Apps fits in to the overall spectrum of what Microsoft considers to be the ‘Microsoft Enterprise Integration Platform’.</a:t>
            </a:r>
          </a:p>
          <a:p>
            <a:endParaRPr lang="en-US" dirty="0"/>
          </a:p>
          <a:p>
            <a:r>
              <a:rPr lang="en-US" dirty="0"/>
              <a:t>Our focus in this module is Logic Apps and we will discuss how Logic Apps fits in to this platform</a:t>
            </a:r>
          </a:p>
          <a:p>
            <a:endParaRPr lang="en-US" dirty="0"/>
          </a:p>
          <a:p>
            <a:r>
              <a:rPr lang="en-US" dirty="0"/>
              <a:t>&lt;click&gt; API Apps are a way of managing API endpoints, developer access to APIs, full monitoring and analysis of the use of APIs</a:t>
            </a:r>
          </a:p>
          <a:p>
            <a:r>
              <a:rPr lang="en-US" dirty="0"/>
              <a:t>&lt;click&gt; Logic Apps, our focus, is a way to create a workflow with connectors that connect systems together to leverage other Azure services</a:t>
            </a:r>
          </a:p>
          <a:p>
            <a:r>
              <a:rPr lang="en-US" dirty="0"/>
              <a:t>&lt;click&gt; BizTalk Server – an on-premises LOB application integrator that can integrate B2B solutions, map documents between systems and it also has its own workflow and rules engine</a:t>
            </a:r>
          </a:p>
          <a:p>
            <a:r>
              <a:rPr lang="en-US" dirty="0"/>
              <a:t>&lt;click&gt; Service Bus – Azures Enterprise solution that has queues, topics and subscriptions for pub/sub, event hubs for high data throughput</a:t>
            </a:r>
          </a:p>
          <a:p>
            <a:r>
              <a:rPr lang="en-US" dirty="0"/>
              <a:t>&lt;click&gt; Microsoft Flow – an end-user mechanism that can be used to create a workflow through an easy user interface. These workflows can integrate with any of the items below it</a:t>
            </a:r>
          </a:p>
          <a:p>
            <a:r>
              <a:rPr lang="en-US" dirty="0"/>
              <a:t>&lt;click&gt; All of the items above can be accessed through the Azure portal or Resource manager templates (ARM)</a:t>
            </a:r>
          </a:p>
          <a:p>
            <a:r>
              <a:rPr lang="en-US" dirty="0"/>
              <a:t>&lt;click&gt; Focus – Logic Apps</a:t>
            </a:r>
          </a:p>
          <a:p>
            <a:endParaRPr lang="en-US" dirty="0"/>
          </a:p>
        </p:txBody>
      </p:sp>
      <p:sp>
        <p:nvSpPr>
          <p:cNvPr id="4" name="Header Placeholder 3"/>
          <p:cNvSpPr>
            <a:spLocks noGrp="1"/>
          </p:cNvSpPr>
          <p:nvPr>
            <p:ph type="hdr" sz="quarter" idx="10"/>
          </p:nvPr>
        </p:nvSpPr>
        <p:spPr/>
        <p:txBody>
          <a:bodyPr/>
          <a:lstStyle/>
          <a:p>
            <a:pPr defTabSz="914400">
              <a:defRPr/>
            </a:pPr>
            <a:r>
              <a:rPr lang="en-US" sz="1800" kern="0">
                <a:solidFill>
                  <a:sysClr val="windowText" lastClr="000000"/>
                </a:solidFill>
              </a:rPr>
              <a:t>Microsoft Worldwide Partner Conference 2016</a:t>
            </a: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14400">
              <a:defRPr/>
            </a:pPr>
            <a:fld id="{38EEC551-8CDA-4EB6-89BB-2A86C9F091C8}" type="datetime8">
              <a:rPr lang="en-US" sz="1800" kern="0" smtClean="0">
                <a:solidFill>
                  <a:sysClr val="windowText" lastClr="000000"/>
                </a:solidFill>
              </a:rPr>
              <a:pPr defTabSz="914400">
                <a:defRPr/>
              </a:pPr>
              <a:t>1/21/2022 9:46 AM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9</a:t>
            </a:fld>
            <a:endParaRPr lang="en-US" sz="1800" kern="0" dirty="0">
              <a:solidFill>
                <a:sysClr val="windowText" lastClr="000000"/>
              </a:solidFill>
            </a:endParaRPr>
          </a:p>
        </p:txBody>
      </p:sp>
    </p:spTree>
    <p:extLst>
      <p:ext uri="{BB962C8B-B14F-4D97-AF65-F5344CB8AC3E}">
        <p14:creationId xmlns:p14="http://schemas.microsoft.com/office/powerpoint/2010/main" val="240921821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9.xml"/><Relationship Id="rId5" Type="http://schemas.openxmlformats.org/officeDocument/2006/relationships/image" Target="../media/image26.png"/><Relationship Id="rId4" Type="http://schemas.openxmlformats.org/officeDocument/2006/relationships/image" Target="../media/image25.pn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jpeg"/><Relationship Id="rId1" Type="http://schemas.openxmlformats.org/officeDocument/2006/relationships/slideMaster" Target="../slideMasters/slideMaster9.xml"/><Relationship Id="rId5" Type="http://schemas.openxmlformats.org/officeDocument/2006/relationships/image" Target="../media/image26.png"/><Relationship Id="rId4" Type="http://schemas.openxmlformats.org/officeDocument/2006/relationships/image" Target="../media/image25.png"/></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9.xml"/><Relationship Id="rId5" Type="http://schemas.openxmlformats.org/officeDocument/2006/relationships/image" Target="../media/image26.png"/><Relationship Id="rId4" Type="http://schemas.openxmlformats.org/officeDocument/2006/relationships/image" Target="../media/image25.pn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jpeg"/><Relationship Id="rId1" Type="http://schemas.openxmlformats.org/officeDocument/2006/relationships/slideMaster" Target="../slideMasters/slideMaster9.xml"/><Relationship Id="rId5" Type="http://schemas.openxmlformats.org/officeDocument/2006/relationships/image" Target="../media/image26.png"/><Relationship Id="rId4" Type="http://schemas.openxmlformats.org/officeDocument/2006/relationships/image" Target="../media/image25.pn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Master" Target="../slideMasters/slideMaster9.xml"/><Relationship Id="rId5" Type="http://schemas.openxmlformats.org/officeDocument/2006/relationships/image" Target="../media/image26.png"/><Relationship Id="rId4" Type="http://schemas.openxmlformats.org/officeDocument/2006/relationships/image" Target="../media/image25.png"/></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jpeg"/><Relationship Id="rId1" Type="http://schemas.openxmlformats.org/officeDocument/2006/relationships/slideMaster" Target="../slideMasters/slideMaster9.xml"/><Relationship Id="rId5" Type="http://schemas.openxmlformats.org/officeDocument/2006/relationships/image" Target="../media/image26.png"/><Relationship Id="rId4" Type="http://schemas.openxmlformats.org/officeDocument/2006/relationships/image" Target="../media/image25.pn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9.xml"/><Relationship Id="rId5" Type="http://schemas.openxmlformats.org/officeDocument/2006/relationships/image" Target="../media/image26.png"/><Relationship Id="rId4" Type="http://schemas.openxmlformats.org/officeDocument/2006/relationships/image" Target="../media/image25.pn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jpeg"/><Relationship Id="rId1" Type="http://schemas.openxmlformats.org/officeDocument/2006/relationships/slideMaster" Target="../slideMasters/slideMaster9.xml"/><Relationship Id="rId5" Type="http://schemas.openxmlformats.org/officeDocument/2006/relationships/image" Target="../media/image26.png"/><Relationship Id="rId4" Type="http://schemas.openxmlformats.org/officeDocument/2006/relationships/image" Target="../media/image25.pn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5.png"/><Relationship Id="rId1" Type="http://schemas.openxmlformats.org/officeDocument/2006/relationships/slideMaster" Target="../slideMasters/slideMaster9.xml"/><Relationship Id="rId5" Type="http://schemas.openxmlformats.org/officeDocument/2006/relationships/image" Target="../media/image38.png"/><Relationship Id="rId4" Type="http://schemas.openxmlformats.org/officeDocument/2006/relationships/image" Target="../media/image2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5.png"/><Relationship Id="rId1" Type="http://schemas.openxmlformats.org/officeDocument/2006/relationships/slideMaster" Target="../slideMasters/slideMaster9.xml"/><Relationship Id="rId5" Type="http://schemas.openxmlformats.org/officeDocument/2006/relationships/image" Target="../media/image38.png"/><Relationship Id="rId4" Type="http://schemas.openxmlformats.org/officeDocument/2006/relationships/image" Target="../media/image22.png"/></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5.png"/><Relationship Id="rId1" Type="http://schemas.openxmlformats.org/officeDocument/2006/relationships/slideMaster" Target="../slideMasters/slideMaster9.xml"/><Relationship Id="rId5" Type="http://schemas.openxmlformats.org/officeDocument/2006/relationships/image" Target="../media/image38.png"/><Relationship Id="rId4" Type="http://schemas.openxmlformats.org/officeDocument/2006/relationships/image" Target="../media/image22.pn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2.png"/><Relationship Id="rId1" Type="http://schemas.openxmlformats.org/officeDocument/2006/relationships/slideMaster" Target="../slideMasters/slideMaster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9.xml"/><Relationship Id="rId5" Type="http://schemas.openxmlformats.org/officeDocument/2006/relationships/image" Target="../media/image44.png"/><Relationship Id="rId4" Type="http://schemas.openxmlformats.org/officeDocument/2006/relationships/image" Target="../media/image43.png"/></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5.png"/><Relationship Id="rId1" Type="http://schemas.openxmlformats.org/officeDocument/2006/relationships/slideMaster" Target="../slideMasters/slideMaster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1.png"/></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9.xml"/><Relationship Id="rId5" Type="http://schemas.openxmlformats.org/officeDocument/2006/relationships/image" Target="../media/image44.png"/><Relationship Id="rId4" Type="http://schemas.openxmlformats.org/officeDocument/2006/relationships/image" Target="../media/image43.png"/></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6.png"/><Relationship Id="rId1" Type="http://schemas.openxmlformats.org/officeDocument/2006/relationships/slideMaster" Target="../slideMasters/slideMaster9.xml"/><Relationship Id="rId5" Type="http://schemas.openxmlformats.org/officeDocument/2006/relationships/image" Target="../media/image38.png"/><Relationship Id="rId4" Type="http://schemas.openxmlformats.org/officeDocument/2006/relationships/image" Target="../media/image43.png"/></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6.png"/><Relationship Id="rId1" Type="http://schemas.openxmlformats.org/officeDocument/2006/relationships/slideMaster" Target="../slideMasters/slideMaster9.xml"/><Relationship Id="rId4" Type="http://schemas.openxmlformats.org/officeDocument/2006/relationships/image" Target="../media/image38.png"/></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Master" Target="../slideMasters/slideMaster9.xml"/><Relationship Id="rId5" Type="http://schemas.openxmlformats.org/officeDocument/2006/relationships/image" Target="../media/image38.png"/><Relationship Id="rId4" Type="http://schemas.microsoft.com/office/2007/relationships/hdphoto" Target="../media/hdphoto2.wdp"/></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2.xml"/><Relationship Id="rId5" Type="http://schemas.openxmlformats.org/officeDocument/2006/relationships/image" Target="../media/image6.png"/><Relationship Id="rId4" Type="http://schemas.microsoft.com/office/2007/relationships/hdphoto" Target="../media/hdphoto1.wdp"/></Relationships>
</file>

<file path=ppt/slideLayouts/_rels/slideLayout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3.xml"/><Relationship Id="rId5" Type="http://schemas.openxmlformats.org/officeDocument/2006/relationships/image" Target="../media/image10.png"/><Relationship Id="rId4" Type="http://schemas.microsoft.com/office/2007/relationships/hdphoto" Target="../media/hdphoto1.wdp"/></Relationships>
</file>

<file path=ppt/slideLayouts/_rels/slideLayout6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4.xml"/><Relationship Id="rId5" Type="http://schemas.openxmlformats.org/officeDocument/2006/relationships/image" Target="../media/image10.png"/><Relationship Id="rId4" Type="http://schemas.microsoft.com/office/2007/relationships/hdphoto" Target="../media/hdphoto1.wdp"/></Relationships>
</file>

<file path=ppt/slideLayouts/_rels/slideLayout9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9ED7"/>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3" name="Rectangle 12"/>
          <p:cNvSpPr/>
          <p:nvPr userDrawn="1"/>
        </p:nvSpPr>
        <p:spPr bwMode="white">
          <a:xfrm>
            <a:off x="623"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Tree>
    <p:extLst>
      <p:ext uri="{BB962C8B-B14F-4D97-AF65-F5344CB8AC3E}">
        <p14:creationId xmlns:p14="http://schemas.microsoft.com/office/powerpoint/2010/main" val="7447542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950"/>
                                        <p:tgtEl>
                                          <p:spTgt spid="17"/>
                                        </p:tgtEl>
                                      </p:cBhvr>
                                    </p:animEffect>
                                  </p:childTnLst>
                                </p:cTn>
                              </p:par>
                              <p:par>
                                <p:cTn id="37" presetID="63" presetClass="path" presetSubtype="0" decel="100000" fill="hold" grpId="1" nodeType="withEffect">
                                  <p:stCondLst>
                                    <p:cond delay="700"/>
                                  </p:stCondLst>
                                  <p:childTnLst>
                                    <p:animMotion origin="layout" path="M -0.01455 -1.34362E-6 L -3.90605E-7 -1.34362E-6 " pathEditMode="relative" rAng="0" ptsTypes="AA">
                                      <p:cBhvr>
                                        <p:cTn id="38" dur="950" fill="hold"/>
                                        <p:tgtEl>
                                          <p:spTgt spid="17"/>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991241" y="6566898"/>
            <a:ext cx="2209517"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a:t>
            </a:r>
          </a:p>
        </p:txBody>
      </p:sp>
    </p:spTree>
    <p:extLst>
      <p:ext uri="{BB962C8B-B14F-4D97-AF65-F5344CB8AC3E}">
        <p14:creationId xmlns:p14="http://schemas.microsoft.com/office/powerpoint/2010/main" val="233069048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16140047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31074737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2623323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8010606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00868722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527776436"/>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54060185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84874124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0617650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525053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991241" y="6566898"/>
            <a:ext cx="2209517"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a:t>
            </a:r>
          </a:p>
        </p:txBody>
      </p:sp>
    </p:spTree>
    <p:extLst>
      <p:ext uri="{BB962C8B-B14F-4D97-AF65-F5344CB8AC3E}">
        <p14:creationId xmlns:p14="http://schemas.microsoft.com/office/powerpoint/2010/main" val="1146883864"/>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8641571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262633788"/>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400904069"/>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984267775"/>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29868649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874448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16141124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928507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494683"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1494371"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4942687"/>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797211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
        <p:nvSpPr>
          <p:cNvPr id="3" name="TextBox 7"/>
          <p:cNvSpPr txBox="1"/>
          <p:nvPr userDrawn="1"/>
        </p:nvSpPr>
        <p:spPr bwMode="white">
          <a:xfrm>
            <a:off x="4991241" y="6566898"/>
            <a:ext cx="2209517"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a:t>
            </a:r>
          </a:p>
        </p:txBody>
      </p:sp>
    </p:spTree>
    <p:extLst>
      <p:ext uri="{BB962C8B-B14F-4D97-AF65-F5344CB8AC3E}">
        <p14:creationId xmlns:p14="http://schemas.microsoft.com/office/powerpoint/2010/main" val="827355271"/>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4119788871"/>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Presentation Title">
    <p:spTree>
      <p:nvGrpSpPr>
        <p:cNvPr id="1" name=""/>
        <p:cNvGrpSpPr/>
        <p:nvPr/>
      </p:nvGrpSpPr>
      <p:grpSpPr>
        <a:xfrm>
          <a:off x="0" y="0"/>
          <a:ext cx="0" cy="0"/>
          <a:chOff x="0" y="0"/>
          <a:chExt cx="0" cy="0"/>
        </a:xfrm>
      </p:grpSpPr>
      <p:sp>
        <p:nvSpPr>
          <p:cNvPr id="2" name="TextBox 1"/>
          <p:cNvSpPr txBox="1"/>
          <p:nvPr/>
        </p:nvSpPr>
        <p:spPr>
          <a:xfrm>
            <a:off x="612648" y="2542032"/>
            <a:ext cx="7209602" cy="973536"/>
          </a:xfrm>
          <a:prstGeom prst="rect">
            <a:avLst/>
          </a:prstGeom>
          <a:noFill/>
        </p:spPr>
        <p:txBody>
          <a:bodyPr wrap="none" lIns="182854" tIns="146284" rIns="182854" bIns="14628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4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Azure Architect Workshop</a:t>
            </a:r>
          </a:p>
        </p:txBody>
      </p:sp>
      <p:sp>
        <p:nvSpPr>
          <p:cNvPr id="5" name="Freeform 4"/>
          <p:cNvSpPr>
            <a:spLocks noChangeAspect="1"/>
          </p:cNvSpPr>
          <p:nvPr/>
        </p:nvSpPr>
        <p:spPr bwMode="black">
          <a:xfrm>
            <a:off x="7081552" y="2358122"/>
            <a:ext cx="4954989" cy="253579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188F"/>
          </a:solidFill>
        </p:spPr>
        <p:txBody>
          <a:bodyPr vert="horz" wrap="square" lIns="89630" tIns="44814" rIns="89630" bIns="44814" numCol="1" anchor="t" anchorCtr="0" compatLnSpc="1">
            <a:prstTxWarp prst="textNoShape">
              <a:avLst/>
            </a:prstTxWarp>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93250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6" name="Text Placeholder 5"/>
          <p:cNvSpPr>
            <a:spLocks noGrp="1"/>
          </p:cNvSpPr>
          <p:nvPr>
            <p:ph type="body" sz="quarter" idx="10" hasCustomPrompt="1"/>
          </p:nvPr>
        </p:nvSpPr>
        <p:spPr>
          <a:xfrm>
            <a:off x="811102" y="3514841"/>
            <a:ext cx="6071997" cy="683264"/>
          </a:xfrm>
        </p:spPr>
        <p:txBody>
          <a:bodyPr/>
          <a:lstStyle>
            <a:lvl1pPr marL="0" indent="0">
              <a:buNone/>
              <a:defRPr sz="3600"/>
            </a:lvl1pPr>
            <a:lvl2pPr marL="336080" indent="0">
              <a:buNone/>
              <a:defRPr/>
            </a:lvl2pPr>
            <a:lvl3pPr marL="560134" indent="0">
              <a:buNone/>
              <a:defRPr/>
            </a:lvl3pPr>
            <a:lvl4pPr marL="784187" indent="0">
              <a:buNone/>
              <a:defRPr/>
            </a:lvl4pPr>
            <a:lvl5pPr marL="1008241" indent="0">
              <a:buNone/>
              <a:defRPr/>
            </a:lvl5pPr>
          </a:lstStyle>
          <a:p>
            <a:pPr lvl="0"/>
            <a:r>
              <a:rPr lang="en-US" dirty="0"/>
              <a:t>Session title</a:t>
            </a:r>
          </a:p>
        </p:txBody>
      </p:sp>
    </p:spTree>
    <p:extLst>
      <p:ext uri="{BB962C8B-B14F-4D97-AF65-F5344CB8AC3E}">
        <p14:creationId xmlns:p14="http://schemas.microsoft.com/office/powerpoint/2010/main" val="81917960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583405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9" y="291103"/>
            <a:ext cx="11494683" cy="896518"/>
          </a:xfrm>
        </p:spPr>
        <p:txBody>
          <a:bodyPr/>
          <a:lstStyle>
            <a:lvl1pPr>
              <a:defRPr sz="470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1663939"/>
            <a:ext cx="11494371"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3976433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90344" y="2948340"/>
            <a:ext cx="9817281" cy="1178221"/>
          </a:xfrm>
        </p:spPr>
        <p:txBody>
          <a:bodyPr/>
          <a:lstStyle>
            <a:lvl1pPr marL="0" indent="0">
              <a:buNone/>
              <a:defRPr sz="7198"/>
            </a:lvl1pPr>
            <a:lvl2pPr marL="336080" indent="0">
              <a:buNone/>
              <a:defRPr/>
            </a:lvl2pPr>
            <a:lvl3pPr marL="560134" indent="0">
              <a:buNone/>
              <a:defRPr/>
            </a:lvl3pPr>
            <a:lvl4pPr marL="784187" indent="0">
              <a:buNone/>
              <a:defRPr/>
            </a:lvl4pPr>
            <a:lvl5pPr marL="1008241" indent="0">
              <a:buNone/>
              <a:defRPr/>
            </a:lvl5pPr>
          </a:lstStyle>
          <a:p>
            <a:pPr lvl="0"/>
            <a:r>
              <a:rPr lang="en-US" dirty="0"/>
              <a:t>Click to edit Section</a:t>
            </a:r>
          </a:p>
        </p:txBody>
      </p:sp>
    </p:spTree>
    <p:extLst>
      <p:ext uri="{BB962C8B-B14F-4D97-AF65-F5344CB8AC3E}">
        <p14:creationId xmlns:p14="http://schemas.microsoft.com/office/powerpoint/2010/main" val="153226003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121606"/>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36" indent="0">
              <a:buNone/>
              <a:defRPr/>
            </a:lvl3pPr>
            <a:lvl4pPr marL="448071" indent="0">
              <a:buNone/>
              <a:defRPr/>
            </a:lvl4pPr>
            <a:lvl5pPr marL="67210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034475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87783" y="3013419"/>
            <a:ext cx="5182666" cy="683264"/>
          </a:xfrm>
        </p:spPr>
        <p:txBody>
          <a:bodyPr/>
          <a:lstStyle>
            <a:lvl1pPr marL="0" indent="0">
              <a:buNone/>
              <a:defRPr sz="3600" i="1"/>
            </a:lvl1pPr>
            <a:lvl2pPr marL="336080" indent="0">
              <a:buNone/>
              <a:defRPr/>
            </a:lvl2pPr>
            <a:lvl3pPr marL="560134" indent="0">
              <a:buNone/>
              <a:defRPr/>
            </a:lvl3pPr>
            <a:lvl4pPr marL="784187" indent="0">
              <a:buNone/>
              <a:defRPr/>
            </a:lvl4pPr>
            <a:lvl5pPr marL="1008241" indent="0">
              <a:buNone/>
              <a:defRPr/>
            </a:lvl5pPr>
          </a:lstStyle>
          <a:p>
            <a:pPr lvl="0"/>
            <a:r>
              <a:rPr lang="en-US" dirty="0"/>
              <a:t>Click to edit demo name</a:t>
            </a:r>
          </a:p>
        </p:txBody>
      </p:sp>
      <p:sp>
        <p:nvSpPr>
          <p:cNvPr id="2" name="TextBox 1"/>
          <p:cNvSpPr txBox="1"/>
          <p:nvPr/>
        </p:nvSpPr>
        <p:spPr>
          <a:xfrm>
            <a:off x="527066" y="1609958"/>
            <a:ext cx="3049553" cy="1425518"/>
          </a:xfrm>
          <a:prstGeom prst="rect">
            <a:avLst/>
          </a:prstGeom>
          <a:noFill/>
        </p:spPr>
        <p:txBody>
          <a:bodyPr wrap="none" lIns="182854" tIns="146284" rIns="182854" bIns="14628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7998"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Demo</a:t>
            </a:r>
          </a:p>
        </p:txBody>
      </p:sp>
      <p:sp>
        <p:nvSpPr>
          <p:cNvPr id="6" name="Picture Placeholder 4"/>
          <p:cNvSpPr>
            <a:spLocks noGrp="1"/>
          </p:cNvSpPr>
          <p:nvPr>
            <p:ph type="pic" sz="quarter" idx="11" hasCustomPrompt="1"/>
          </p:nvPr>
        </p:nvSpPr>
        <p:spPr bwMode="ltGray">
          <a:xfrm>
            <a:off x="6097556" y="329184"/>
            <a:ext cx="5798788" cy="5971032"/>
          </a:xfrm>
          <a:blipFill>
            <a:blip r:embed="rId2" cstate="email">
              <a:extLst>
                <a:ext uri="{28A0092B-C50C-407E-A947-70E740481C1C}">
                  <a14:useLocalDpi xmlns:a14="http://schemas.microsoft.com/office/drawing/2010/main"/>
                </a:ext>
              </a:extLst>
            </a:blip>
            <a:stretch>
              <a:fillRect/>
            </a:stretch>
          </a:blipFill>
          <a:ln>
            <a:solidFill>
              <a:schemeClr val="bg2"/>
            </a:solidFill>
          </a:ln>
        </p:spPr>
        <p:txBody>
          <a:bodyPr tIns="548640" anchor="ctr" anchorCtr="0">
            <a:noAutofit/>
          </a:bodyPr>
          <a:lstStyle>
            <a:lvl1pPr marL="0" indent="0" algn="ctr">
              <a:buNone/>
              <a:defRPr sz="4400" b="1" baseline="0">
                <a:solidFill>
                  <a:schemeClr val="tx1"/>
                </a:solidFill>
                <a:latin typeface="+mj-lt"/>
              </a:defRPr>
            </a:lvl1pPr>
          </a:lstStyle>
          <a:p>
            <a:r>
              <a:rPr lang="en-US" dirty="0"/>
              <a:t>Click to add screen shot or architectural diagram</a:t>
            </a:r>
          </a:p>
        </p:txBody>
      </p:sp>
    </p:spTree>
    <p:extLst>
      <p:ext uri="{BB962C8B-B14F-4D97-AF65-F5344CB8AC3E}">
        <p14:creationId xmlns:p14="http://schemas.microsoft.com/office/powerpoint/2010/main" val="297100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40258104"/>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21496929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8618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991241" y="6566898"/>
            <a:ext cx="2209517"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a:t>
            </a:r>
          </a:p>
        </p:txBody>
      </p:sp>
    </p:spTree>
    <p:extLst>
      <p:ext uri="{BB962C8B-B14F-4D97-AF65-F5344CB8AC3E}">
        <p14:creationId xmlns:p14="http://schemas.microsoft.com/office/powerpoint/2010/main" val="18592505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blank" preserve="1">
  <p:cSld name="Ending Slide">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269240" y="2980790"/>
            <a:ext cx="3575287" cy="765878"/>
          </a:xfrm>
          <a:prstGeom prst="rect">
            <a:avLst/>
          </a:prstGeom>
        </p:spPr>
      </p:pic>
      <p:sp>
        <p:nvSpPr>
          <p:cNvPr id="3" name="Text Box 3"/>
          <p:cNvSpPr txBox="1">
            <a:spLocks noChangeArrowheads="1"/>
          </p:cNvSpPr>
          <p:nvPr/>
        </p:nvSpPr>
        <p:spPr bwMode="blackWhite">
          <a:xfrm>
            <a:off x="251621" y="6151170"/>
            <a:ext cx="10384123" cy="407343"/>
          </a:xfrm>
          <a:prstGeom prst="rect">
            <a:avLst/>
          </a:prstGeom>
          <a:noFill/>
          <a:ln w="12700">
            <a:noFill/>
            <a:miter lim="800000"/>
            <a:headEnd type="none" w="sm" len="sm"/>
            <a:tailEnd type="none" w="sm" len="sm"/>
          </a:ln>
          <a:effectLst/>
        </p:spPr>
        <p:txBody>
          <a:bodyPr vert="horz" wrap="square" lIns="89594" tIns="44799" rIns="89594" bIns="44799" numCol="1" anchor="t" anchorCtr="0" compatLnSpc="1">
            <a:prstTxWarp prst="textNoShape">
              <a:avLst/>
            </a:prstTxWarp>
            <a:spAutoFit/>
          </a:bodyPr>
          <a:lstStyle/>
          <a:p>
            <a:pPr marL="0" marR="0" lvl="0" indent="0" algn="l" defTabSz="895716"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11940">
                      <a:srgbClr val="FFFFFF"/>
                    </a:gs>
                    <a:gs pos="24000">
                      <a:srgbClr val="FFFFFF"/>
                    </a:gs>
                  </a:gsLst>
                  <a:lin ang="5400000" scaled="0"/>
                </a:gradFill>
                <a:effectLst/>
                <a:uLnTx/>
                <a:uFillTx/>
                <a:latin typeface="Segoe UI"/>
                <a:ea typeface="+mn-ea"/>
                <a:cs typeface="Arial" charset="0"/>
              </a:rPr>
              <a:t>© 2014 Microsoft Corporation. All rights reserved. Microsoft, Windows, Windows Vista and other product names are or may be registered trademarks and/or trademarks in the U.S. and/or other countries.</a:t>
            </a:r>
          </a:p>
          <a:p>
            <a:pPr marL="0" marR="0" lvl="0" indent="0" algn="l" defTabSz="895716"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11940">
                      <a:srgbClr val="FFFFFF"/>
                    </a:gs>
                    <a:gs pos="24000">
                      <a:srgbClr val="FFFFFF"/>
                    </a:gs>
                  </a:gsLst>
                  <a:lin ang="5400000" scaled="0"/>
                </a:gradFill>
                <a:effectLst/>
                <a:uLnTx/>
                <a:uFillTx/>
                <a:latin typeface="Segoe UI"/>
                <a:ea typeface="+mn-ea"/>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4551142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14564557"/>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2121478"/>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36" indent="0">
              <a:buNone/>
              <a:defRPr/>
            </a:lvl3pPr>
            <a:lvl4pPr marL="448071" indent="0">
              <a:buNone/>
              <a:defRPr/>
            </a:lvl4pPr>
            <a:lvl5pPr marL="67210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0828121"/>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3292024"/>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Empty slide">
    <p:spTree>
      <p:nvGrpSpPr>
        <p:cNvPr id="1" name=""/>
        <p:cNvGrpSpPr/>
        <p:nvPr/>
      </p:nvGrpSpPr>
      <p:grpSpPr>
        <a:xfrm>
          <a:off x="0" y="0"/>
          <a:ext cx="0" cy="0"/>
          <a:chOff x="0" y="0"/>
          <a:chExt cx="0" cy="0"/>
        </a:xfrm>
      </p:grpSpPr>
      <p:sp>
        <p:nvSpPr>
          <p:cNvPr id="7" name="Rectangle 6"/>
          <p:cNvSpPr/>
          <p:nvPr userDrawn="1"/>
        </p:nvSpPr>
        <p:spPr>
          <a:xfrm>
            <a:off x="-18715" y="0"/>
            <a:ext cx="155448" cy="685800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1" name="Title 1"/>
          <p:cNvSpPr>
            <a:spLocks noGrp="1"/>
          </p:cNvSpPr>
          <p:nvPr>
            <p:ph type="title" hasCustomPrompt="1"/>
          </p:nvPr>
        </p:nvSpPr>
        <p:spPr>
          <a:xfrm>
            <a:off x="721914" y="268666"/>
            <a:ext cx="7745430" cy="846386"/>
          </a:xfrm>
        </p:spPr>
        <p:txBody>
          <a:bodyPr anchor="ctr" anchorCtr="0">
            <a:normAutofit/>
          </a:bodyPr>
          <a:lstStyle>
            <a:lvl1pPr>
              <a:defRPr sz="4800" spc="-151" baseline="0">
                <a:solidFill>
                  <a:srgbClr val="009ECC"/>
                </a:solidFill>
              </a:defRPr>
            </a:lvl1pPr>
          </a:lstStyle>
          <a:p>
            <a:r>
              <a:rPr lang="en-US" dirty="0"/>
              <a:t>Title</a:t>
            </a:r>
          </a:p>
        </p:txBody>
      </p:sp>
    </p:spTree>
    <p:extLst>
      <p:ext uri="{BB962C8B-B14F-4D97-AF65-F5344CB8AC3E}">
        <p14:creationId xmlns:p14="http://schemas.microsoft.com/office/powerpoint/2010/main" val="1468438742"/>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3_Title and Content">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247937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_Illustration">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36"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sp>
        <p:nvSpPr>
          <p:cNvPr id="85" name="Freeform 6"/>
          <p:cNvSpPr>
            <a:spLocks noEditPoints="1"/>
          </p:cNvSpPr>
          <p:nvPr userDrawn="1"/>
        </p:nvSpPr>
        <p:spPr bwMode="auto">
          <a:xfrm>
            <a:off x="5826762" y="2103611"/>
            <a:ext cx="6096000" cy="3566769"/>
          </a:xfrm>
          <a:custGeom>
            <a:avLst/>
            <a:gdLst>
              <a:gd name="T0" fmla="*/ 1776 w 2020"/>
              <a:gd name="T1" fmla="*/ 1074 h 1182"/>
              <a:gd name="T2" fmla="*/ 1629 w 2020"/>
              <a:gd name="T3" fmla="*/ 1146 h 1182"/>
              <a:gd name="T4" fmla="*/ 1498 w 2020"/>
              <a:gd name="T5" fmla="*/ 1016 h 1182"/>
              <a:gd name="T6" fmla="*/ 1543 w 2020"/>
              <a:gd name="T7" fmla="*/ 901 h 1182"/>
              <a:gd name="T8" fmla="*/ 1585 w 2020"/>
              <a:gd name="T9" fmla="*/ 785 h 1182"/>
              <a:gd name="T10" fmla="*/ 1314 w 2020"/>
              <a:gd name="T11" fmla="*/ 756 h 1182"/>
              <a:gd name="T12" fmla="*/ 1061 w 2020"/>
              <a:gd name="T13" fmla="*/ 640 h 1182"/>
              <a:gd name="T14" fmla="*/ 1032 w 2020"/>
              <a:gd name="T15" fmla="*/ 525 h 1182"/>
              <a:gd name="T16" fmla="*/ 848 w 2020"/>
              <a:gd name="T17" fmla="*/ 409 h 1182"/>
              <a:gd name="T18" fmla="*/ 1553 w 2020"/>
              <a:gd name="T19" fmla="*/ 301 h 1182"/>
              <a:gd name="T20" fmla="*/ 1686 w 2020"/>
              <a:gd name="T21" fmla="*/ 185 h 1182"/>
              <a:gd name="T22" fmla="*/ 1237 w 2020"/>
              <a:gd name="T23" fmla="*/ 70 h 1182"/>
              <a:gd name="T24" fmla="*/ 749 w 2020"/>
              <a:gd name="T25" fmla="*/ 185 h 1182"/>
              <a:gd name="T26" fmla="*/ 721 w 2020"/>
              <a:gd name="T27" fmla="*/ 301 h 1182"/>
              <a:gd name="T28" fmla="*/ 366 w 2020"/>
              <a:gd name="T29" fmla="*/ 344 h 1182"/>
              <a:gd name="T30" fmla="*/ 237 w 2020"/>
              <a:gd name="T31" fmla="*/ 228 h 1182"/>
              <a:gd name="T32" fmla="*/ 318 w 2020"/>
              <a:gd name="T33" fmla="*/ 38 h 1182"/>
              <a:gd name="T34" fmla="*/ 353 w 2020"/>
              <a:gd name="T35" fmla="*/ 264 h 1182"/>
              <a:gd name="T36" fmla="*/ 497 w 2020"/>
              <a:gd name="T37" fmla="*/ 373 h 1182"/>
              <a:gd name="T38" fmla="*/ 180 w 2020"/>
              <a:gd name="T39" fmla="*/ 488 h 1182"/>
              <a:gd name="T40" fmla="*/ 190 w 2020"/>
              <a:gd name="T41" fmla="*/ 604 h 1182"/>
              <a:gd name="T42" fmla="*/ 273 w 2020"/>
              <a:gd name="T43" fmla="*/ 720 h 1182"/>
              <a:gd name="T44" fmla="*/ 377 w 2020"/>
              <a:gd name="T45" fmla="*/ 835 h 1182"/>
              <a:gd name="T46" fmla="*/ 446 w 2020"/>
              <a:gd name="T47" fmla="*/ 951 h 1182"/>
              <a:gd name="T48" fmla="*/ 443 w 2020"/>
              <a:gd name="T49" fmla="*/ 1066 h 1182"/>
              <a:gd name="T50" fmla="*/ 955 w 2020"/>
              <a:gd name="T51" fmla="*/ 1030 h 1182"/>
              <a:gd name="T52" fmla="*/ 912 w 2020"/>
              <a:gd name="T53" fmla="*/ 900 h 1182"/>
              <a:gd name="T54" fmla="*/ 898 w 2020"/>
              <a:gd name="T55" fmla="*/ 785 h 1182"/>
              <a:gd name="T56" fmla="*/ 755 w 2020"/>
              <a:gd name="T57" fmla="*/ 669 h 1182"/>
              <a:gd name="T58" fmla="*/ 798 w 2020"/>
              <a:gd name="T59" fmla="*/ 553 h 1182"/>
              <a:gd name="T60" fmla="*/ 761 w 2020"/>
              <a:gd name="T61" fmla="*/ 438 h 1182"/>
              <a:gd name="T62" fmla="*/ 1592 w 2020"/>
              <a:gd name="T63" fmla="*/ 388 h 1182"/>
              <a:gd name="T64" fmla="*/ 1553 w 2020"/>
              <a:gd name="T65" fmla="*/ 503 h 1182"/>
              <a:gd name="T66" fmla="*/ 1526 w 2020"/>
              <a:gd name="T67" fmla="*/ 619 h 1182"/>
              <a:gd name="T68" fmla="*/ 1454 w 2020"/>
              <a:gd name="T69" fmla="*/ 734 h 1182"/>
              <a:gd name="T70" fmla="*/ 1623 w 2020"/>
              <a:gd name="T71" fmla="*/ 792 h 1182"/>
              <a:gd name="T72" fmla="*/ 1681 w 2020"/>
              <a:gd name="T73" fmla="*/ 879 h 1182"/>
              <a:gd name="T74" fmla="*/ 1712 w 2020"/>
              <a:gd name="T75" fmla="*/ 995 h 1182"/>
              <a:gd name="T76" fmla="*/ 1658 w 2020"/>
              <a:gd name="T77" fmla="*/ 1110 h 1182"/>
              <a:gd name="T78" fmla="*/ 1824 w 2020"/>
              <a:gd name="T79" fmla="*/ 1081 h 1182"/>
              <a:gd name="T80" fmla="*/ 2020 w 2020"/>
              <a:gd name="T81" fmla="*/ 870 h 1182"/>
              <a:gd name="T82" fmla="*/ 969 w 2020"/>
              <a:gd name="T83" fmla="*/ 459 h 1182"/>
              <a:gd name="T84" fmla="*/ 860 w 2020"/>
              <a:gd name="T85" fmla="*/ 575 h 1182"/>
              <a:gd name="T86" fmla="*/ 1046 w 2020"/>
              <a:gd name="T87" fmla="*/ 691 h 1182"/>
              <a:gd name="T88" fmla="*/ 1049 w 2020"/>
              <a:gd name="T89" fmla="*/ 806 h 1182"/>
              <a:gd name="T90" fmla="*/ 1017 w 2020"/>
              <a:gd name="T91" fmla="*/ 922 h 1182"/>
              <a:gd name="T92" fmla="*/ 1017 w 2020"/>
              <a:gd name="T93" fmla="*/ 1066 h 1182"/>
              <a:gd name="T94" fmla="*/ 495 w 2020"/>
              <a:gd name="T95" fmla="*/ 1037 h 1182"/>
              <a:gd name="T96" fmla="*/ 593 w 2020"/>
              <a:gd name="T97" fmla="*/ 922 h 1182"/>
              <a:gd name="T98" fmla="*/ 529 w 2020"/>
              <a:gd name="T99" fmla="*/ 806 h 1182"/>
              <a:gd name="T100" fmla="*/ 276 w 2020"/>
              <a:gd name="T101" fmla="*/ 691 h 1182"/>
              <a:gd name="T102" fmla="*/ 381 w 2020"/>
              <a:gd name="T103" fmla="*/ 575 h 1182"/>
              <a:gd name="T104" fmla="*/ 518 w 2020"/>
              <a:gd name="T105" fmla="*/ 459 h 1182"/>
              <a:gd name="T106" fmla="*/ 601 w 2020"/>
              <a:gd name="T107" fmla="*/ 330 h 1182"/>
              <a:gd name="T108" fmla="*/ 581 w 2020"/>
              <a:gd name="T109" fmla="*/ 214 h 1182"/>
              <a:gd name="T110" fmla="*/ 622 w 2020"/>
              <a:gd name="T111" fmla="*/ 99 h 1182"/>
              <a:gd name="T112" fmla="*/ 1075 w 2020"/>
              <a:gd name="T113" fmla="*/ 156 h 1182"/>
              <a:gd name="T114" fmla="*/ 940 w 2020"/>
              <a:gd name="T115" fmla="*/ 27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0" h="1182">
                <a:moveTo>
                  <a:pt x="2001" y="851"/>
                </a:moveTo>
                <a:cubicBezTo>
                  <a:pt x="1990" y="851"/>
                  <a:pt x="1982" y="860"/>
                  <a:pt x="1982" y="870"/>
                </a:cubicBezTo>
                <a:cubicBezTo>
                  <a:pt x="1982" y="878"/>
                  <a:pt x="1987" y="885"/>
                  <a:pt x="1994" y="887"/>
                </a:cubicBezTo>
                <a:cubicBezTo>
                  <a:pt x="1988" y="947"/>
                  <a:pt x="1938" y="995"/>
                  <a:pt x="1876" y="995"/>
                </a:cubicBezTo>
                <a:cubicBezTo>
                  <a:pt x="1791" y="995"/>
                  <a:pt x="1791" y="995"/>
                  <a:pt x="1791" y="995"/>
                </a:cubicBezTo>
                <a:cubicBezTo>
                  <a:pt x="1779" y="995"/>
                  <a:pt x="1770" y="1004"/>
                  <a:pt x="1770" y="1016"/>
                </a:cubicBezTo>
                <a:cubicBezTo>
                  <a:pt x="1770" y="1028"/>
                  <a:pt x="1779" y="1038"/>
                  <a:pt x="1791" y="1038"/>
                </a:cubicBezTo>
                <a:cubicBezTo>
                  <a:pt x="1843" y="1038"/>
                  <a:pt x="1843" y="1038"/>
                  <a:pt x="1843" y="1038"/>
                </a:cubicBezTo>
                <a:cubicBezTo>
                  <a:pt x="1847" y="1038"/>
                  <a:pt x="1850" y="1041"/>
                  <a:pt x="1850" y="1045"/>
                </a:cubicBezTo>
                <a:cubicBezTo>
                  <a:pt x="1850" y="1049"/>
                  <a:pt x="1847" y="1052"/>
                  <a:pt x="1843" y="1052"/>
                </a:cubicBezTo>
                <a:cubicBezTo>
                  <a:pt x="1797" y="1052"/>
                  <a:pt x="1797" y="1052"/>
                  <a:pt x="1797" y="1052"/>
                </a:cubicBezTo>
                <a:cubicBezTo>
                  <a:pt x="1785" y="1052"/>
                  <a:pt x="1776" y="1062"/>
                  <a:pt x="1776" y="1074"/>
                </a:cubicBezTo>
                <a:cubicBezTo>
                  <a:pt x="1776" y="1086"/>
                  <a:pt x="1785" y="1096"/>
                  <a:pt x="1797" y="1096"/>
                </a:cubicBezTo>
                <a:cubicBezTo>
                  <a:pt x="1824" y="1096"/>
                  <a:pt x="1824" y="1096"/>
                  <a:pt x="1824" y="1096"/>
                </a:cubicBezTo>
                <a:cubicBezTo>
                  <a:pt x="1828" y="1096"/>
                  <a:pt x="1832" y="1099"/>
                  <a:pt x="1832" y="1103"/>
                </a:cubicBezTo>
                <a:cubicBezTo>
                  <a:pt x="1832" y="1107"/>
                  <a:pt x="1828" y="1110"/>
                  <a:pt x="1824" y="1110"/>
                </a:cubicBezTo>
                <a:cubicBezTo>
                  <a:pt x="1766" y="1110"/>
                  <a:pt x="1766" y="1110"/>
                  <a:pt x="1766" y="1110"/>
                </a:cubicBezTo>
                <a:cubicBezTo>
                  <a:pt x="1754" y="1110"/>
                  <a:pt x="1744" y="1120"/>
                  <a:pt x="1744" y="1132"/>
                </a:cubicBezTo>
                <a:cubicBezTo>
                  <a:pt x="1744" y="1144"/>
                  <a:pt x="1754" y="1153"/>
                  <a:pt x="1766" y="1153"/>
                </a:cubicBezTo>
                <a:cubicBezTo>
                  <a:pt x="1789" y="1153"/>
                  <a:pt x="1789" y="1153"/>
                  <a:pt x="1789" y="1153"/>
                </a:cubicBezTo>
                <a:cubicBezTo>
                  <a:pt x="1793" y="1153"/>
                  <a:pt x="1797" y="1157"/>
                  <a:pt x="1797" y="1161"/>
                </a:cubicBezTo>
                <a:cubicBezTo>
                  <a:pt x="1797" y="1165"/>
                  <a:pt x="1793" y="1168"/>
                  <a:pt x="1789" y="1168"/>
                </a:cubicBezTo>
                <a:cubicBezTo>
                  <a:pt x="1650" y="1168"/>
                  <a:pt x="1650" y="1168"/>
                  <a:pt x="1650" y="1168"/>
                </a:cubicBezTo>
                <a:cubicBezTo>
                  <a:pt x="1638" y="1168"/>
                  <a:pt x="1629" y="1158"/>
                  <a:pt x="1629" y="1146"/>
                </a:cubicBezTo>
                <a:cubicBezTo>
                  <a:pt x="1629" y="1134"/>
                  <a:pt x="1638" y="1125"/>
                  <a:pt x="1650" y="1125"/>
                </a:cubicBezTo>
                <a:cubicBezTo>
                  <a:pt x="1658" y="1125"/>
                  <a:pt x="1658" y="1125"/>
                  <a:pt x="1658" y="1125"/>
                </a:cubicBezTo>
                <a:cubicBezTo>
                  <a:pt x="1670" y="1125"/>
                  <a:pt x="1680" y="1115"/>
                  <a:pt x="1680" y="1103"/>
                </a:cubicBezTo>
                <a:cubicBezTo>
                  <a:pt x="1680" y="1091"/>
                  <a:pt x="1670" y="1081"/>
                  <a:pt x="1658" y="1081"/>
                </a:cubicBezTo>
                <a:cubicBezTo>
                  <a:pt x="1635" y="1081"/>
                  <a:pt x="1635" y="1081"/>
                  <a:pt x="1635" y="1081"/>
                </a:cubicBezTo>
                <a:cubicBezTo>
                  <a:pt x="1631" y="1081"/>
                  <a:pt x="1628" y="1078"/>
                  <a:pt x="1628" y="1074"/>
                </a:cubicBezTo>
                <a:cubicBezTo>
                  <a:pt x="1628" y="1070"/>
                  <a:pt x="1631" y="1067"/>
                  <a:pt x="1635" y="1067"/>
                </a:cubicBezTo>
                <a:cubicBezTo>
                  <a:pt x="1693" y="1067"/>
                  <a:pt x="1693" y="1067"/>
                  <a:pt x="1693" y="1067"/>
                </a:cubicBezTo>
                <a:cubicBezTo>
                  <a:pt x="1705" y="1067"/>
                  <a:pt x="1715" y="1057"/>
                  <a:pt x="1715" y="1045"/>
                </a:cubicBezTo>
                <a:cubicBezTo>
                  <a:pt x="1715" y="1033"/>
                  <a:pt x="1705" y="1024"/>
                  <a:pt x="1693" y="1024"/>
                </a:cubicBezTo>
                <a:cubicBezTo>
                  <a:pt x="1505" y="1024"/>
                  <a:pt x="1505" y="1024"/>
                  <a:pt x="1505" y="1024"/>
                </a:cubicBezTo>
                <a:cubicBezTo>
                  <a:pt x="1501" y="1024"/>
                  <a:pt x="1498" y="1020"/>
                  <a:pt x="1498" y="1016"/>
                </a:cubicBezTo>
                <a:cubicBezTo>
                  <a:pt x="1498" y="1012"/>
                  <a:pt x="1501" y="1009"/>
                  <a:pt x="1505" y="1009"/>
                </a:cubicBezTo>
                <a:cubicBezTo>
                  <a:pt x="1712" y="1009"/>
                  <a:pt x="1712" y="1009"/>
                  <a:pt x="1712" y="1009"/>
                </a:cubicBezTo>
                <a:cubicBezTo>
                  <a:pt x="1724" y="1009"/>
                  <a:pt x="1733" y="999"/>
                  <a:pt x="1733" y="987"/>
                </a:cubicBezTo>
                <a:cubicBezTo>
                  <a:pt x="1733" y="975"/>
                  <a:pt x="1724" y="966"/>
                  <a:pt x="1712" y="966"/>
                </a:cubicBezTo>
                <a:cubicBezTo>
                  <a:pt x="1504" y="966"/>
                  <a:pt x="1504" y="966"/>
                  <a:pt x="1504" y="966"/>
                </a:cubicBezTo>
                <a:cubicBezTo>
                  <a:pt x="1500" y="966"/>
                  <a:pt x="1496" y="962"/>
                  <a:pt x="1496" y="958"/>
                </a:cubicBezTo>
                <a:cubicBezTo>
                  <a:pt x="1496" y="954"/>
                  <a:pt x="1500" y="951"/>
                  <a:pt x="1504" y="951"/>
                </a:cubicBezTo>
                <a:cubicBezTo>
                  <a:pt x="1697" y="951"/>
                  <a:pt x="1697" y="951"/>
                  <a:pt x="1697" y="951"/>
                </a:cubicBezTo>
                <a:cubicBezTo>
                  <a:pt x="1709" y="951"/>
                  <a:pt x="1718" y="941"/>
                  <a:pt x="1718" y="929"/>
                </a:cubicBezTo>
                <a:cubicBezTo>
                  <a:pt x="1718" y="918"/>
                  <a:pt x="1709" y="908"/>
                  <a:pt x="1697" y="908"/>
                </a:cubicBezTo>
                <a:cubicBezTo>
                  <a:pt x="1550" y="908"/>
                  <a:pt x="1550" y="908"/>
                  <a:pt x="1550" y="908"/>
                </a:cubicBezTo>
                <a:cubicBezTo>
                  <a:pt x="1546" y="908"/>
                  <a:pt x="1543" y="905"/>
                  <a:pt x="1543" y="901"/>
                </a:cubicBezTo>
                <a:cubicBezTo>
                  <a:pt x="1543" y="897"/>
                  <a:pt x="1546" y="893"/>
                  <a:pt x="1550" y="893"/>
                </a:cubicBezTo>
                <a:cubicBezTo>
                  <a:pt x="1681" y="893"/>
                  <a:pt x="1681" y="893"/>
                  <a:pt x="1681" y="893"/>
                </a:cubicBezTo>
                <a:cubicBezTo>
                  <a:pt x="1701" y="893"/>
                  <a:pt x="1718" y="877"/>
                  <a:pt x="1718" y="857"/>
                </a:cubicBezTo>
                <a:cubicBezTo>
                  <a:pt x="1718" y="837"/>
                  <a:pt x="1701" y="821"/>
                  <a:pt x="1681" y="821"/>
                </a:cubicBezTo>
                <a:cubicBezTo>
                  <a:pt x="1673" y="821"/>
                  <a:pt x="1673" y="821"/>
                  <a:pt x="1673" y="821"/>
                </a:cubicBezTo>
                <a:cubicBezTo>
                  <a:pt x="1669" y="821"/>
                  <a:pt x="1666" y="818"/>
                  <a:pt x="1666" y="814"/>
                </a:cubicBezTo>
                <a:cubicBezTo>
                  <a:pt x="1666" y="810"/>
                  <a:pt x="1669" y="807"/>
                  <a:pt x="1673" y="807"/>
                </a:cubicBezTo>
                <a:cubicBezTo>
                  <a:pt x="1683" y="807"/>
                  <a:pt x="1683" y="807"/>
                  <a:pt x="1683" y="807"/>
                </a:cubicBezTo>
                <a:cubicBezTo>
                  <a:pt x="1694" y="807"/>
                  <a:pt x="1704" y="797"/>
                  <a:pt x="1704" y="785"/>
                </a:cubicBezTo>
                <a:cubicBezTo>
                  <a:pt x="1704" y="773"/>
                  <a:pt x="1694" y="763"/>
                  <a:pt x="1683" y="763"/>
                </a:cubicBezTo>
                <a:cubicBezTo>
                  <a:pt x="1607" y="763"/>
                  <a:pt x="1607" y="763"/>
                  <a:pt x="1607" y="763"/>
                </a:cubicBezTo>
                <a:cubicBezTo>
                  <a:pt x="1595" y="763"/>
                  <a:pt x="1585" y="773"/>
                  <a:pt x="1585" y="785"/>
                </a:cubicBezTo>
                <a:cubicBezTo>
                  <a:pt x="1585" y="797"/>
                  <a:pt x="1595" y="807"/>
                  <a:pt x="1607" y="807"/>
                </a:cubicBezTo>
                <a:cubicBezTo>
                  <a:pt x="1623" y="807"/>
                  <a:pt x="1623" y="807"/>
                  <a:pt x="1623" y="807"/>
                </a:cubicBezTo>
                <a:cubicBezTo>
                  <a:pt x="1627" y="807"/>
                  <a:pt x="1631" y="810"/>
                  <a:pt x="1631" y="814"/>
                </a:cubicBezTo>
                <a:cubicBezTo>
                  <a:pt x="1631" y="818"/>
                  <a:pt x="1627" y="821"/>
                  <a:pt x="1623" y="821"/>
                </a:cubicBezTo>
                <a:cubicBezTo>
                  <a:pt x="1455" y="821"/>
                  <a:pt x="1455" y="821"/>
                  <a:pt x="1455" y="821"/>
                </a:cubicBezTo>
                <a:cubicBezTo>
                  <a:pt x="1451" y="821"/>
                  <a:pt x="1448" y="818"/>
                  <a:pt x="1448" y="814"/>
                </a:cubicBezTo>
                <a:cubicBezTo>
                  <a:pt x="1448" y="810"/>
                  <a:pt x="1451" y="807"/>
                  <a:pt x="1455" y="807"/>
                </a:cubicBezTo>
                <a:cubicBezTo>
                  <a:pt x="1549" y="807"/>
                  <a:pt x="1549" y="807"/>
                  <a:pt x="1549" y="807"/>
                </a:cubicBezTo>
                <a:cubicBezTo>
                  <a:pt x="1561" y="807"/>
                  <a:pt x="1571" y="797"/>
                  <a:pt x="1571" y="785"/>
                </a:cubicBezTo>
                <a:cubicBezTo>
                  <a:pt x="1571" y="773"/>
                  <a:pt x="1561" y="763"/>
                  <a:pt x="1549" y="763"/>
                </a:cubicBezTo>
                <a:cubicBezTo>
                  <a:pt x="1321" y="763"/>
                  <a:pt x="1321" y="763"/>
                  <a:pt x="1321" y="763"/>
                </a:cubicBezTo>
                <a:cubicBezTo>
                  <a:pt x="1317" y="763"/>
                  <a:pt x="1314" y="760"/>
                  <a:pt x="1314" y="756"/>
                </a:cubicBezTo>
                <a:cubicBezTo>
                  <a:pt x="1314" y="752"/>
                  <a:pt x="1317" y="749"/>
                  <a:pt x="1321" y="749"/>
                </a:cubicBezTo>
                <a:cubicBezTo>
                  <a:pt x="1454" y="749"/>
                  <a:pt x="1454" y="749"/>
                  <a:pt x="1454" y="749"/>
                </a:cubicBezTo>
                <a:cubicBezTo>
                  <a:pt x="1466" y="749"/>
                  <a:pt x="1475" y="739"/>
                  <a:pt x="1475" y="727"/>
                </a:cubicBezTo>
                <a:cubicBezTo>
                  <a:pt x="1475" y="715"/>
                  <a:pt x="1466" y="706"/>
                  <a:pt x="1454" y="706"/>
                </a:cubicBezTo>
                <a:cubicBezTo>
                  <a:pt x="1287" y="706"/>
                  <a:pt x="1287" y="706"/>
                  <a:pt x="1287" y="706"/>
                </a:cubicBezTo>
                <a:cubicBezTo>
                  <a:pt x="1283" y="706"/>
                  <a:pt x="1280" y="702"/>
                  <a:pt x="1280" y="698"/>
                </a:cubicBezTo>
                <a:cubicBezTo>
                  <a:pt x="1280" y="694"/>
                  <a:pt x="1283" y="691"/>
                  <a:pt x="1287" y="691"/>
                </a:cubicBezTo>
                <a:cubicBezTo>
                  <a:pt x="1436" y="691"/>
                  <a:pt x="1436" y="691"/>
                  <a:pt x="1436" y="691"/>
                </a:cubicBezTo>
                <a:cubicBezTo>
                  <a:pt x="1448" y="691"/>
                  <a:pt x="1458" y="681"/>
                  <a:pt x="1458" y="669"/>
                </a:cubicBezTo>
                <a:cubicBezTo>
                  <a:pt x="1458" y="657"/>
                  <a:pt x="1448" y="648"/>
                  <a:pt x="1436" y="648"/>
                </a:cubicBezTo>
                <a:cubicBezTo>
                  <a:pt x="1068" y="648"/>
                  <a:pt x="1068" y="648"/>
                  <a:pt x="1068" y="648"/>
                </a:cubicBezTo>
                <a:cubicBezTo>
                  <a:pt x="1064" y="648"/>
                  <a:pt x="1061" y="644"/>
                  <a:pt x="1061" y="640"/>
                </a:cubicBezTo>
                <a:cubicBezTo>
                  <a:pt x="1061" y="636"/>
                  <a:pt x="1064" y="633"/>
                  <a:pt x="1068" y="633"/>
                </a:cubicBezTo>
                <a:cubicBezTo>
                  <a:pt x="1526" y="633"/>
                  <a:pt x="1526" y="633"/>
                  <a:pt x="1526" y="633"/>
                </a:cubicBezTo>
                <a:cubicBezTo>
                  <a:pt x="1538" y="633"/>
                  <a:pt x="1548" y="623"/>
                  <a:pt x="1548" y="612"/>
                </a:cubicBezTo>
                <a:cubicBezTo>
                  <a:pt x="1548" y="600"/>
                  <a:pt x="1538" y="590"/>
                  <a:pt x="1526" y="590"/>
                </a:cubicBezTo>
                <a:cubicBezTo>
                  <a:pt x="1019" y="590"/>
                  <a:pt x="1019" y="590"/>
                  <a:pt x="1019" y="590"/>
                </a:cubicBezTo>
                <a:cubicBezTo>
                  <a:pt x="1015" y="590"/>
                  <a:pt x="1012" y="587"/>
                  <a:pt x="1012" y="583"/>
                </a:cubicBezTo>
                <a:cubicBezTo>
                  <a:pt x="1012" y="579"/>
                  <a:pt x="1015" y="575"/>
                  <a:pt x="1019" y="575"/>
                </a:cubicBezTo>
                <a:cubicBezTo>
                  <a:pt x="1528" y="575"/>
                  <a:pt x="1528" y="575"/>
                  <a:pt x="1528" y="575"/>
                </a:cubicBezTo>
                <a:cubicBezTo>
                  <a:pt x="1540" y="575"/>
                  <a:pt x="1550" y="566"/>
                  <a:pt x="1550" y="554"/>
                </a:cubicBezTo>
                <a:cubicBezTo>
                  <a:pt x="1550" y="542"/>
                  <a:pt x="1540" y="532"/>
                  <a:pt x="1528" y="532"/>
                </a:cubicBezTo>
                <a:cubicBezTo>
                  <a:pt x="1039" y="532"/>
                  <a:pt x="1039" y="532"/>
                  <a:pt x="1039" y="532"/>
                </a:cubicBezTo>
                <a:cubicBezTo>
                  <a:pt x="1035" y="532"/>
                  <a:pt x="1032" y="529"/>
                  <a:pt x="1032" y="525"/>
                </a:cubicBezTo>
                <a:cubicBezTo>
                  <a:pt x="1032" y="521"/>
                  <a:pt x="1035" y="518"/>
                  <a:pt x="1039" y="518"/>
                </a:cubicBezTo>
                <a:cubicBezTo>
                  <a:pt x="1553" y="518"/>
                  <a:pt x="1553" y="518"/>
                  <a:pt x="1553" y="518"/>
                </a:cubicBezTo>
                <a:cubicBezTo>
                  <a:pt x="1564" y="518"/>
                  <a:pt x="1574" y="508"/>
                  <a:pt x="1574" y="496"/>
                </a:cubicBezTo>
                <a:cubicBezTo>
                  <a:pt x="1574" y="484"/>
                  <a:pt x="1564" y="474"/>
                  <a:pt x="1553" y="474"/>
                </a:cubicBezTo>
                <a:cubicBezTo>
                  <a:pt x="1039" y="474"/>
                  <a:pt x="1039" y="474"/>
                  <a:pt x="1039" y="474"/>
                </a:cubicBezTo>
                <a:cubicBezTo>
                  <a:pt x="1035" y="474"/>
                  <a:pt x="1032" y="471"/>
                  <a:pt x="1032" y="467"/>
                </a:cubicBezTo>
                <a:cubicBezTo>
                  <a:pt x="1032" y="463"/>
                  <a:pt x="1035" y="460"/>
                  <a:pt x="1039" y="460"/>
                </a:cubicBezTo>
                <a:cubicBezTo>
                  <a:pt x="1592" y="460"/>
                  <a:pt x="1592" y="460"/>
                  <a:pt x="1592" y="460"/>
                </a:cubicBezTo>
                <a:cubicBezTo>
                  <a:pt x="1603" y="460"/>
                  <a:pt x="1613" y="450"/>
                  <a:pt x="1613" y="438"/>
                </a:cubicBezTo>
                <a:cubicBezTo>
                  <a:pt x="1613" y="426"/>
                  <a:pt x="1603" y="416"/>
                  <a:pt x="1592" y="416"/>
                </a:cubicBezTo>
                <a:cubicBezTo>
                  <a:pt x="855" y="416"/>
                  <a:pt x="855" y="416"/>
                  <a:pt x="855" y="416"/>
                </a:cubicBezTo>
                <a:cubicBezTo>
                  <a:pt x="851" y="416"/>
                  <a:pt x="848" y="413"/>
                  <a:pt x="848" y="409"/>
                </a:cubicBezTo>
                <a:cubicBezTo>
                  <a:pt x="848" y="405"/>
                  <a:pt x="851" y="402"/>
                  <a:pt x="855" y="402"/>
                </a:cubicBezTo>
                <a:cubicBezTo>
                  <a:pt x="1592" y="402"/>
                  <a:pt x="1592" y="402"/>
                  <a:pt x="1592" y="402"/>
                </a:cubicBezTo>
                <a:cubicBezTo>
                  <a:pt x="1603" y="402"/>
                  <a:pt x="1613" y="392"/>
                  <a:pt x="1613" y="380"/>
                </a:cubicBezTo>
                <a:cubicBezTo>
                  <a:pt x="1613" y="368"/>
                  <a:pt x="1603" y="359"/>
                  <a:pt x="1592" y="359"/>
                </a:cubicBezTo>
                <a:cubicBezTo>
                  <a:pt x="902" y="359"/>
                  <a:pt x="902" y="359"/>
                  <a:pt x="902" y="359"/>
                </a:cubicBezTo>
                <a:cubicBezTo>
                  <a:pt x="902" y="358"/>
                  <a:pt x="902" y="358"/>
                  <a:pt x="902" y="358"/>
                </a:cubicBezTo>
                <a:cubicBezTo>
                  <a:pt x="886" y="358"/>
                  <a:pt x="886" y="358"/>
                  <a:pt x="886" y="358"/>
                </a:cubicBezTo>
                <a:cubicBezTo>
                  <a:pt x="883" y="357"/>
                  <a:pt x="881" y="355"/>
                  <a:pt x="881" y="351"/>
                </a:cubicBezTo>
                <a:cubicBezTo>
                  <a:pt x="881" y="347"/>
                  <a:pt x="884" y="344"/>
                  <a:pt x="888" y="344"/>
                </a:cubicBezTo>
                <a:cubicBezTo>
                  <a:pt x="1553" y="344"/>
                  <a:pt x="1553" y="344"/>
                  <a:pt x="1553" y="344"/>
                </a:cubicBezTo>
                <a:cubicBezTo>
                  <a:pt x="1565" y="344"/>
                  <a:pt x="1575" y="334"/>
                  <a:pt x="1575" y="322"/>
                </a:cubicBezTo>
                <a:cubicBezTo>
                  <a:pt x="1575" y="311"/>
                  <a:pt x="1565" y="301"/>
                  <a:pt x="1553" y="301"/>
                </a:cubicBezTo>
                <a:cubicBezTo>
                  <a:pt x="940" y="301"/>
                  <a:pt x="940" y="301"/>
                  <a:pt x="940" y="301"/>
                </a:cubicBezTo>
                <a:cubicBezTo>
                  <a:pt x="936" y="301"/>
                  <a:pt x="933" y="298"/>
                  <a:pt x="933" y="294"/>
                </a:cubicBezTo>
                <a:cubicBezTo>
                  <a:pt x="933" y="290"/>
                  <a:pt x="936" y="286"/>
                  <a:pt x="940" y="286"/>
                </a:cubicBezTo>
                <a:cubicBezTo>
                  <a:pt x="1683" y="286"/>
                  <a:pt x="1683" y="286"/>
                  <a:pt x="1683" y="286"/>
                </a:cubicBezTo>
                <a:cubicBezTo>
                  <a:pt x="1695" y="286"/>
                  <a:pt x="1705" y="277"/>
                  <a:pt x="1705" y="265"/>
                </a:cubicBezTo>
                <a:cubicBezTo>
                  <a:pt x="1705" y="253"/>
                  <a:pt x="1695" y="243"/>
                  <a:pt x="1683" y="243"/>
                </a:cubicBezTo>
                <a:cubicBezTo>
                  <a:pt x="1145" y="243"/>
                  <a:pt x="1145" y="243"/>
                  <a:pt x="1145" y="243"/>
                </a:cubicBezTo>
                <a:cubicBezTo>
                  <a:pt x="1141" y="243"/>
                  <a:pt x="1137" y="240"/>
                  <a:pt x="1137" y="236"/>
                </a:cubicBezTo>
                <a:cubicBezTo>
                  <a:pt x="1137" y="232"/>
                  <a:pt x="1141" y="228"/>
                  <a:pt x="1145" y="228"/>
                </a:cubicBezTo>
                <a:cubicBezTo>
                  <a:pt x="1686" y="228"/>
                  <a:pt x="1686" y="228"/>
                  <a:pt x="1686" y="228"/>
                </a:cubicBezTo>
                <a:cubicBezTo>
                  <a:pt x="1698" y="228"/>
                  <a:pt x="1708" y="219"/>
                  <a:pt x="1708" y="207"/>
                </a:cubicBezTo>
                <a:cubicBezTo>
                  <a:pt x="1708" y="195"/>
                  <a:pt x="1698" y="185"/>
                  <a:pt x="1686" y="185"/>
                </a:cubicBezTo>
                <a:cubicBezTo>
                  <a:pt x="1075" y="185"/>
                  <a:pt x="1075" y="185"/>
                  <a:pt x="1075" y="185"/>
                </a:cubicBezTo>
                <a:cubicBezTo>
                  <a:pt x="1071" y="185"/>
                  <a:pt x="1068" y="182"/>
                  <a:pt x="1068" y="178"/>
                </a:cubicBezTo>
                <a:cubicBezTo>
                  <a:pt x="1068" y="174"/>
                  <a:pt x="1071" y="171"/>
                  <a:pt x="1075" y="171"/>
                </a:cubicBezTo>
                <a:cubicBezTo>
                  <a:pt x="1693" y="171"/>
                  <a:pt x="1693" y="171"/>
                  <a:pt x="1693" y="171"/>
                </a:cubicBezTo>
                <a:cubicBezTo>
                  <a:pt x="1705" y="171"/>
                  <a:pt x="1715" y="161"/>
                  <a:pt x="1715" y="149"/>
                </a:cubicBezTo>
                <a:cubicBezTo>
                  <a:pt x="1715" y="137"/>
                  <a:pt x="1705" y="127"/>
                  <a:pt x="1693" y="127"/>
                </a:cubicBezTo>
                <a:cubicBezTo>
                  <a:pt x="1225" y="127"/>
                  <a:pt x="1225" y="127"/>
                  <a:pt x="1225" y="127"/>
                </a:cubicBezTo>
                <a:cubicBezTo>
                  <a:pt x="1221" y="127"/>
                  <a:pt x="1218" y="124"/>
                  <a:pt x="1218" y="120"/>
                </a:cubicBezTo>
                <a:cubicBezTo>
                  <a:pt x="1218" y="116"/>
                  <a:pt x="1221" y="113"/>
                  <a:pt x="1225" y="113"/>
                </a:cubicBezTo>
                <a:cubicBezTo>
                  <a:pt x="1237" y="113"/>
                  <a:pt x="1237" y="113"/>
                  <a:pt x="1237" y="113"/>
                </a:cubicBezTo>
                <a:cubicBezTo>
                  <a:pt x="1249" y="113"/>
                  <a:pt x="1258" y="103"/>
                  <a:pt x="1258" y="91"/>
                </a:cubicBezTo>
                <a:cubicBezTo>
                  <a:pt x="1258" y="79"/>
                  <a:pt x="1249" y="70"/>
                  <a:pt x="1237" y="70"/>
                </a:cubicBezTo>
                <a:cubicBezTo>
                  <a:pt x="622" y="70"/>
                  <a:pt x="622" y="70"/>
                  <a:pt x="622" y="70"/>
                </a:cubicBezTo>
                <a:cubicBezTo>
                  <a:pt x="610" y="70"/>
                  <a:pt x="600" y="79"/>
                  <a:pt x="600" y="91"/>
                </a:cubicBezTo>
                <a:cubicBezTo>
                  <a:pt x="600" y="103"/>
                  <a:pt x="610" y="113"/>
                  <a:pt x="622" y="113"/>
                </a:cubicBezTo>
                <a:cubicBezTo>
                  <a:pt x="754" y="113"/>
                  <a:pt x="754" y="113"/>
                  <a:pt x="754" y="113"/>
                </a:cubicBezTo>
                <a:cubicBezTo>
                  <a:pt x="758" y="113"/>
                  <a:pt x="762" y="116"/>
                  <a:pt x="762" y="120"/>
                </a:cubicBezTo>
                <a:cubicBezTo>
                  <a:pt x="762" y="124"/>
                  <a:pt x="758" y="127"/>
                  <a:pt x="754" y="127"/>
                </a:cubicBezTo>
                <a:cubicBezTo>
                  <a:pt x="561" y="127"/>
                  <a:pt x="561" y="127"/>
                  <a:pt x="561" y="127"/>
                </a:cubicBezTo>
                <a:cubicBezTo>
                  <a:pt x="549" y="127"/>
                  <a:pt x="540" y="137"/>
                  <a:pt x="540" y="149"/>
                </a:cubicBezTo>
                <a:cubicBezTo>
                  <a:pt x="540" y="161"/>
                  <a:pt x="549" y="171"/>
                  <a:pt x="561" y="171"/>
                </a:cubicBezTo>
                <a:cubicBezTo>
                  <a:pt x="749" y="171"/>
                  <a:pt x="749" y="171"/>
                  <a:pt x="749" y="171"/>
                </a:cubicBezTo>
                <a:cubicBezTo>
                  <a:pt x="753" y="171"/>
                  <a:pt x="756" y="174"/>
                  <a:pt x="756" y="178"/>
                </a:cubicBezTo>
                <a:cubicBezTo>
                  <a:pt x="756" y="182"/>
                  <a:pt x="753" y="185"/>
                  <a:pt x="749" y="185"/>
                </a:cubicBezTo>
                <a:cubicBezTo>
                  <a:pt x="581" y="185"/>
                  <a:pt x="581" y="185"/>
                  <a:pt x="581" y="185"/>
                </a:cubicBezTo>
                <a:cubicBezTo>
                  <a:pt x="569" y="185"/>
                  <a:pt x="559" y="195"/>
                  <a:pt x="559" y="207"/>
                </a:cubicBezTo>
                <a:cubicBezTo>
                  <a:pt x="559" y="219"/>
                  <a:pt x="569" y="228"/>
                  <a:pt x="581" y="228"/>
                </a:cubicBezTo>
                <a:cubicBezTo>
                  <a:pt x="734" y="228"/>
                  <a:pt x="734" y="228"/>
                  <a:pt x="734" y="228"/>
                </a:cubicBezTo>
                <a:cubicBezTo>
                  <a:pt x="738" y="228"/>
                  <a:pt x="741" y="232"/>
                  <a:pt x="741" y="236"/>
                </a:cubicBezTo>
                <a:cubicBezTo>
                  <a:pt x="741" y="240"/>
                  <a:pt x="738" y="243"/>
                  <a:pt x="734" y="243"/>
                </a:cubicBezTo>
                <a:cubicBezTo>
                  <a:pt x="600" y="243"/>
                  <a:pt x="600" y="243"/>
                  <a:pt x="600" y="243"/>
                </a:cubicBezTo>
                <a:cubicBezTo>
                  <a:pt x="588" y="243"/>
                  <a:pt x="579" y="253"/>
                  <a:pt x="579" y="265"/>
                </a:cubicBezTo>
                <a:cubicBezTo>
                  <a:pt x="579" y="277"/>
                  <a:pt x="588" y="286"/>
                  <a:pt x="600" y="286"/>
                </a:cubicBezTo>
                <a:cubicBezTo>
                  <a:pt x="721" y="286"/>
                  <a:pt x="721" y="286"/>
                  <a:pt x="721" y="286"/>
                </a:cubicBezTo>
                <a:cubicBezTo>
                  <a:pt x="725" y="286"/>
                  <a:pt x="728" y="290"/>
                  <a:pt x="728" y="294"/>
                </a:cubicBezTo>
                <a:cubicBezTo>
                  <a:pt x="728" y="298"/>
                  <a:pt x="725" y="301"/>
                  <a:pt x="721" y="301"/>
                </a:cubicBezTo>
                <a:cubicBezTo>
                  <a:pt x="601" y="301"/>
                  <a:pt x="601" y="301"/>
                  <a:pt x="601" y="301"/>
                </a:cubicBezTo>
                <a:cubicBezTo>
                  <a:pt x="590" y="301"/>
                  <a:pt x="580" y="311"/>
                  <a:pt x="580" y="322"/>
                </a:cubicBezTo>
                <a:cubicBezTo>
                  <a:pt x="580" y="334"/>
                  <a:pt x="590" y="344"/>
                  <a:pt x="601" y="344"/>
                </a:cubicBezTo>
                <a:cubicBezTo>
                  <a:pt x="625" y="344"/>
                  <a:pt x="625" y="344"/>
                  <a:pt x="625" y="344"/>
                </a:cubicBezTo>
                <a:cubicBezTo>
                  <a:pt x="629" y="344"/>
                  <a:pt x="632" y="347"/>
                  <a:pt x="632" y="351"/>
                </a:cubicBezTo>
                <a:cubicBezTo>
                  <a:pt x="632" y="355"/>
                  <a:pt x="629" y="359"/>
                  <a:pt x="625" y="359"/>
                </a:cubicBezTo>
                <a:cubicBezTo>
                  <a:pt x="526" y="359"/>
                  <a:pt x="526" y="359"/>
                  <a:pt x="526" y="359"/>
                </a:cubicBezTo>
                <a:cubicBezTo>
                  <a:pt x="525" y="358"/>
                  <a:pt x="523" y="358"/>
                  <a:pt x="522" y="358"/>
                </a:cubicBezTo>
                <a:cubicBezTo>
                  <a:pt x="157" y="358"/>
                  <a:pt x="157" y="358"/>
                  <a:pt x="157" y="358"/>
                </a:cubicBezTo>
                <a:cubicBezTo>
                  <a:pt x="153" y="358"/>
                  <a:pt x="149" y="355"/>
                  <a:pt x="149" y="351"/>
                </a:cubicBezTo>
                <a:cubicBezTo>
                  <a:pt x="149" y="347"/>
                  <a:pt x="153" y="344"/>
                  <a:pt x="157" y="344"/>
                </a:cubicBezTo>
                <a:cubicBezTo>
                  <a:pt x="366" y="344"/>
                  <a:pt x="366" y="344"/>
                  <a:pt x="366" y="344"/>
                </a:cubicBezTo>
                <a:cubicBezTo>
                  <a:pt x="378" y="344"/>
                  <a:pt x="388" y="334"/>
                  <a:pt x="388" y="322"/>
                </a:cubicBezTo>
                <a:cubicBezTo>
                  <a:pt x="388" y="310"/>
                  <a:pt x="378" y="301"/>
                  <a:pt x="366" y="301"/>
                </a:cubicBezTo>
                <a:cubicBezTo>
                  <a:pt x="22" y="301"/>
                  <a:pt x="22" y="301"/>
                  <a:pt x="22" y="301"/>
                </a:cubicBezTo>
                <a:cubicBezTo>
                  <a:pt x="18" y="301"/>
                  <a:pt x="15" y="297"/>
                  <a:pt x="15" y="293"/>
                </a:cubicBezTo>
                <a:cubicBezTo>
                  <a:pt x="15" y="289"/>
                  <a:pt x="18" y="286"/>
                  <a:pt x="22" y="286"/>
                </a:cubicBezTo>
                <a:cubicBezTo>
                  <a:pt x="346" y="286"/>
                  <a:pt x="346" y="286"/>
                  <a:pt x="346" y="286"/>
                </a:cubicBezTo>
                <a:cubicBezTo>
                  <a:pt x="358" y="286"/>
                  <a:pt x="367" y="276"/>
                  <a:pt x="367" y="264"/>
                </a:cubicBezTo>
                <a:cubicBezTo>
                  <a:pt x="367" y="252"/>
                  <a:pt x="358" y="243"/>
                  <a:pt x="346" y="243"/>
                </a:cubicBezTo>
                <a:cubicBezTo>
                  <a:pt x="59" y="243"/>
                  <a:pt x="59" y="243"/>
                  <a:pt x="59" y="243"/>
                </a:cubicBezTo>
                <a:cubicBezTo>
                  <a:pt x="55" y="243"/>
                  <a:pt x="52" y="239"/>
                  <a:pt x="52" y="235"/>
                </a:cubicBezTo>
                <a:cubicBezTo>
                  <a:pt x="52" y="231"/>
                  <a:pt x="55" y="228"/>
                  <a:pt x="59" y="228"/>
                </a:cubicBezTo>
                <a:cubicBezTo>
                  <a:pt x="237" y="228"/>
                  <a:pt x="237" y="228"/>
                  <a:pt x="237" y="228"/>
                </a:cubicBezTo>
                <a:cubicBezTo>
                  <a:pt x="249" y="228"/>
                  <a:pt x="258" y="218"/>
                  <a:pt x="258" y="207"/>
                </a:cubicBezTo>
                <a:cubicBezTo>
                  <a:pt x="258" y="195"/>
                  <a:pt x="249" y="185"/>
                  <a:pt x="237" y="185"/>
                </a:cubicBezTo>
                <a:cubicBezTo>
                  <a:pt x="72" y="185"/>
                  <a:pt x="72" y="185"/>
                  <a:pt x="72" y="185"/>
                </a:cubicBezTo>
                <a:cubicBezTo>
                  <a:pt x="68" y="185"/>
                  <a:pt x="64" y="182"/>
                  <a:pt x="64" y="178"/>
                </a:cubicBezTo>
                <a:cubicBezTo>
                  <a:pt x="64" y="174"/>
                  <a:pt x="68" y="170"/>
                  <a:pt x="72" y="170"/>
                </a:cubicBezTo>
                <a:cubicBezTo>
                  <a:pt x="200" y="170"/>
                  <a:pt x="200" y="170"/>
                  <a:pt x="200" y="170"/>
                </a:cubicBezTo>
                <a:cubicBezTo>
                  <a:pt x="273" y="170"/>
                  <a:pt x="333" y="111"/>
                  <a:pt x="333" y="38"/>
                </a:cubicBezTo>
                <a:cubicBezTo>
                  <a:pt x="344" y="38"/>
                  <a:pt x="344" y="38"/>
                  <a:pt x="344" y="38"/>
                </a:cubicBezTo>
                <a:cubicBezTo>
                  <a:pt x="344" y="0"/>
                  <a:pt x="344" y="0"/>
                  <a:pt x="344" y="0"/>
                </a:cubicBezTo>
                <a:cubicBezTo>
                  <a:pt x="306" y="0"/>
                  <a:pt x="306" y="0"/>
                  <a:pt x="306" y="0"/>
                </a:cubicBezTo>
                <a:cubicBezTo>
                  <a:pt x="306" y="38"/>
                  <a:pt x="306" y="38"/>
                  <a:pt x="306" y="38"/>
                </a:cubicBezTo>
                <a:cubicBezTo>
                  <a:pt x="318" y="38"/>
                  <a:pt x="318" y="38"/>
                  <a:pt x="318" y="38"/>
                </a:cubicBezTo>
                <a:cubicBezTo>
                  <a:pt x="318" y="103"/>
                  <a:pt x="265" y="156"/>
                  <a:pt x="200" y="156"/>
                </a:cubicBezTo>
                <a:cubicBezTo>
                  <a:pt x="72" y="156"/>
                  <a:pt x="72" y="156"/>
                  <a:pt x="72" y="156"/>
                </a:cubicBezTo>
                <a:cubicBezTo>
                  <a:pt x="60" y="156"/>
                  <a:pt x="50" y="166"/>
                  <a:pt x="50" y="178"/>
                </a:cubicBezTo>
                <a:cubicBezTo>
                  <a:pt x="50" y="190"/>
                  <a:pt x="60" y="199"/>
                  <a:pt x="72" y="199"/>
                </a:cubicBezTo>
                <a:cubicBezTo>
                  <a:pt x="237" y="199"/>
                  <a:pt x="237" y="199"/>
                  <a:pt x="237" y="199"/>
                </a:cubicBezTo>
                <a:cubicBezTo>
                  <a:pt x="241" y="199"/>
                  <a:pt x="244" y="202"/>
                  <a:pt x="244" y="207"/>
                </a:cubicBezTo>
                <a:cubicBezTo>
                  <a:pt x="244" y="211"/>
                  <a:pt x="241" y="214"/>
                  <a:pt x="237" y="214"/>
                </a:cubicBezTo>
                <a:cubicBezTo>
                  <a:pt x="59" y="214"/>
                  <a:pt x="59" y="214"/>
                  <a:pt x="59" y="214"/>
                </a:cubicBezTo>
                <a:cubicBezTo>
                  <a:pt x="47" y="214"/>
                  <a:pt x="37" y="224"/>
                  <a:pt x="37" y="235"/>
                </a:cubicBezTo>
                <a:cubicBezTo>
                  <a:pt x="37" y="247"/>
                  <a:pt x="47" y="257"/>
                  <a:pt x="59" y="257"/>
                </a:cubicBezTo>
                <a:cubicBezTo>
                  <a:pt x="346" y="257"/>
                  <a:pt x="346" y="257"/>
                  <a:pt x="346" y="257"/>
                </a:cubicBezTo>
                <a:cubicBezTo>
                  <a:pt x="350" y="257"/>
                  <a:pt x="353" y="260"/>
                  <a:pt x="353" y="264"/>
                </a:cubicBezTo>
                <a:cubicBezTo>
                  <a:pt x="353" y="268"/>
                  <a:pt x="350" y="272"/>
                  <a:pt x="346" y="272"/>
                </a:cubicBezTo>
                <a:cubicBezTo>
                  <a:pt x="22" y="272"/>
                  <a:pt x="22" y="272"/>
                  <a:pt x="22" y="272"/>
                </a:cubicBezTo>
                <a:cubicBezTo>
                  <a:pt x="10" y="272"/>
                  <a:pt x="0" y="281"/>
                  <a:pt x="0" y="293"/>
                </a:cubicBezTo>
                <a:cubicBezTo>
                  <a:pt x="0" y="305"/>
                  <a:pt x="10" y="315"/>
                  <a:pt x="22" y="315"/>
                </a:cubicBezTo>
                <a:cubicBezTo>
                  <a:pt x="366" y="315"/>
                  <a:pt x="366" y="315"/>
                  <a:pt x="366" y="315"/>
                </a:cubicBezTo>
                <a:cubicBezTo>
                  <a:pt x="370" y="315"/>
                  <a:pt x="374" y="318"/>
                  <a:pt x="374" y="322"/>
                </a:cubicBezTo>
                <a:cubicBezTo>
                  <a:pt x="374" y="326"/>
                  <a:pt x="370" y="329"/>
                  <a:pt x="366" y="329"/>
                </a:cubicBezTo>
                <a:cubicBezTo>
                  <a:pt x="157" y="329"/>
                  <a:pt x="157" y="329"/>
                  <a:pt x="157" y="329"/>
                </a:cubicBezTo>
                <a:cubicBezTo>
                  <a:pt x="145" y="329"/>
                  <a:pt x="135" y="339"/>
                  <a:pt x="135" y="351"/>
                </a:cubicBezTo>
                <a:cubicBezTo>
                  <a:pt x="135" y="363"/>
                  <a:pt x="145" y="373"/>
                  <a:pt x="157" y="373"/>
                </a:cubicBezTo>
                <a:cubicBezTo>
                  <a:pt x="497" y="373"/>
                  <a:pt x="497" y="373"/>
                  <a:pt x="497" y="373"/>
                </a:cubicBezTo>
                <a:cubicBezTo>
                  <a:pt x="497" y="373"/>
                  <a:pt x="497" y="373"/>
                  <a:pt x="497" y="373"/>
                </a:cubicBezTo>
                <a:cubicBezTo>
                  <a:pt x="524" y="373"/>
                  <a:pt x="524" y="373"/>
                  <a:pt x="524" y="373"/>
                </a:cubicBezTo>
                <a:cubicBezTo>
                  <a:pt x="527" y="374"/>
                  <a:pt x="530" y="377"/>
                  <a:pt x="530" y="380"/>
                </a:cubicBezTo>
                <a:cubicBezTo>
                  <a:pt x="530" y="384"/>
                  <a:pt x="526" y="387"/>
                  <a:pt x="522" y="387"/>
                </a:cubicBezTo>
                <a:cubicBezTo>
                  <a:pt x="164" y="387"/>
                  <a:pt x="164" y="387"/>
                  <a:pt x="164" y="387"/>
                </a:cubicBezTo>
                <a:cubicBezTo>
                  <a:pt x="152" y="387"/>
                  <a:pt x="142" y="397"/>
                  <a:pt x="142" y="409"/>
                </a:cubicBezTo>
                <a:cubicBezTo>
                  <a:pt x="142" y="421"/>
                  <a:pt x="152" y="430"/>
                  <a:pt x="164" y="430"/>
                </a:cubicBezTo>
                <a:cubicBezTo>
                  <a:pt x="518" y="430"/>
                  <a:pt x="518" y="430"/>
                  <a:pt x="518" y="430"/>
                </a:cubicBezTo>
                <a:cubicBezTo>
                  <a:pt x="522" y="430"/>
                  <a:pt x="525" y="434"/>
                  <a:pt x="525" y="438"/>
                </a:cubicBezTo>
                <a:cubicBezTo>
                  <a:pt x="525" y="442"/>
                  <a:pt x="522" y="445"/>
                  <a:pt x="518" y="445"/>
                </a:cubicBezTo>
                <a:cubicBezTo>
                  <a:pt x="180" y="445"/>
                  <a:pt x="180" y="445"/>
                  <a:pt x="180" y="445"/>
                </a:cubicBezTo>
                <a:cubicBezTo>
                  <a:pt x="168" y="445"/>
                  <a:pt x="158" y="455"/>
                  <a:pt x="158" y="467"/>
                </a:cubicBezTo>
                <a:cubicBezTo>
                  <a:pt x="158" y="479"/>
                  <a:pt x="168" y="488"/>
                  <a:pt x="180" y="488"/>
                </a:cubicBezTo>
                <a:cubicBezTo>
                  <a:pt x="433" y="488"/>
                  <a:pt x="433" y="488"/>
                  <a:pt x="433" y="488"/>
                </a:cubicBezTo>
                <a:cubicBezTo>
                  <a:pt x="437" y="488"/>
                  <a:pt x="440" y="492"/>
                  <a:pt x="440" y="496"/>
                </a:cubicBezTo>
                <a:cubicBezTo>
                  <a:pt x="440" y="500"/>
                  <a:pt x="437" y="503"/>
                  <a:pt x="433" y="503"/>
                </a:cubicBezTo>
                <a:cubicBezTo>
                  <a:pt x="162" y="503"/>
                  <a:pt x="162" y="503"/>
                  <a:pt x="162" y="503"/>
                </a:cubicBezTo>
                <a:cubicBezTo>
                  <a:pt x="150" y="503"/>
                  <a:pt x="140" y="513"/>
                  <a:pt x="140" y="524"/>
                </a:cubicBezTo>
                <a:cubicBezTo>
                  <a:pt x="140" y="536"/>
                  <a:pt x="150" y="546"/>
                  <a:pt x="162" y="546"/>
                </a:cubicBezTo>
                <a:cubicBezTo>
                  <a:pt x="381" y="546"/>
                  <a:pt x="381" y="546"/>
                  <a:pt x="381" y="546"/>
                </a:cubicBezTo>
                <a:cubicBezTo>
                  <a:pt x="385" y="546"/>
                  <a:pt x="388" y="549"/>
                  <a:pt x="388" y="553"/>
                </a:cubicBezTo>
                <a:cubicBezTo>
                  <a:pt x="388" y="557"/>
                  <a:pt x="385" y="561"/>
                  <a:pt x="381" y="561"/>
                </a:cubicBezTo>
                <a:cubicBezTo>
                  <a:pt x="190" y="561"/>
                  <a:pt x="190" y="561"/>
                  <a:pt x="190" y="561"/>
                </a:cubicBezTo>
                <a:cubicBezTo>
                  <a:pt x="178" y="561"/>
                  <a:pt x="168" y="570"/>
                  <a:pt x="168" y="582"/>
                </a:cubicBezTo>
                <a:cubicBezTo>
                  <a:pt x="168" y="594"/>
                  <a:pt x="178" y="604"/>
                  <a:pt x="190" y="604"/>
                </a:cubicBezTo>
                <a:cubicBezTo>
                  <a:pt x="266" y="604"/>
                  <a:pt x="266" y="604"/>
                  <a:pt x="266" y="604"/>
                </a:cubicBezTo>
                <a:cubicBezTo>
                  <a:pt x="270" y="604"/>
                  <a:pt x="273" y="607"/>
                  <a:pt x="273" y="611"/>
                </a:cubicBezTo>
                <a:cubicBezTo>
                  <a:pt x="273" y="615"/>
                  <a:pt x="270" y="619"/>
                  <a:pt x="266" y="619"/>
                </a:cubicBezTo>
                <a:cubicBezTo>
                  <a:pt x="236" y="619"/>
                  <a:pt x="236" y="619"/>
                  <a:pt x="236" y="619"/>
                </a:cubicBezTo>
                <a:cubicBezTo>
                  <a:pt x="224" y="619"/>
                  <a:pt x="215" y="628"/>
                  <a:pt x="215" y="640"/>
                </a:cubicBezTo>
                <a:cubicBezTo>
                  <a:pt x="215" y="652"/>
                  <a:pt x="224" y="662"/>
                  <a:pt x="236" y="662"/>
                </a:cubicBezTo>
                <a:cubicBezTo>
                  <a:pt x="276" y="662"/>
                  <a:pt x="276" y="662"/>
                  <a:pt x="276" y="662"/>
                </a:cubicBezTo>
                <a:cubicBezTo>
                  <a:pt x="280" y="662"/>
                  <a:pt x="283" y="665"/>
                  <a:pt x="283" y="669"/>
                </a:cubicBezTo>
                <a:cubicBezTo>
                  <a:pt x="283" y="673"/>
                  <a:pt x="280" y="676"/>
                  <a:pt x="276" y="676"/>
                </a:cubicBezTo>
                <a:cubicBezTo>
                  <a:pt x="273" y="676"/>
                  <a:pt x="273" y="676"/>
                  <a:pt x="273" y="676"/>
                </a:cubicBezTo>
                <a:cubicBezTo>
                  <a:pt x="261" y="676"/>
                  <a:pt x="252" y="686"/>
                  <a:pt x="252" y="698"/>
                </a:cubicBezTo>
                <a:cubicBezTo>
                  <a:pt x="252" y="710"/>
                  <a:pt x="261" y="720"/>
                  <a:pt x="273" y="720"/>
                </a:cubicBezTo>
                <a:cubicBezTo>
                  <a:pt x="353" y="720"/>
                  <a:pt x="353" y="720"/>
                  <a:pt x="353" y="720"/>
                </a:cubicBezTo>
                <a:cubicBezTo>
                  <a:pt x="357" y="720"/>
                  <a:pt x="360" y="723"/>
                  <a:pt x="360" y="727"/>
                </a:cubicBezTo>
                <a:cubicBezTo>
                  <a:pt x="360" y="731"/>
                  <a:pt x="357" y="734"/>
                  <a:pt x="353" y="734"/>
                </a:cubicBezTo>
                <a:cubicBezTo>
                  <a:pt x="337" y="734"/>
                  <a:pt x="337" y="734"/>
                  <a:pt x="337" y="734"/>
                </a:cubicBezTo>
                <a:cubicBezTo>
                  <a:pt x="325" y="734"/>
                  <a:pt x="316" y="744"/>
                  <a:pt x="316" y="756"/>
                </a:cubicBezTo>
                <a:cubicBezTo>
                  <a:pt x="316" y="768"/>
                  <a:pt x="325" y="777"/>
                  <a:pt x="337" y="777"/>
                </a:cubicBezTo>
                <a:cubicBezTo>
                  <a:pt x="529" y="777"/>
                  <a:pt x="529" y="777"/>
                  <a:pt x="529" y="777"/>
                </a:cubicBezTo>
                <a:cubicBezTo>
                  <a:pt x="533" y="777"/>
                  <a:pt x="537" y="781"/>
                  <a:pt x="537" y="785"/>
                </a:cubicBezTo>
                <a:cubicBezTo>
                  <a:pt x="537" y="789"/>
                  <a:pt x="533" y="792"/>
                  <a:pt x="529" y="792"/>
                </a:cubicBezTo>
                <a:cubicBezTo>
                  <a:pt x="377" y="792"/>
                  <a:pt x="377" y="792"/>
                  <a:pt x="377" y="792"/>
                </a:cubicBezTo>
                <a:cubicBezTo>
                  <a:pt x="365" y="792"/>
                  <a:pt x="356" y="802"/>
                  <a:pt x="356" y="814"/>
                </a:cubicBezTo>
                <a:cubicBezTo>
                  <a:pt x="356" y="825"/>
                  <a:pt x="365" y="835"/>
                  <a:pt x="377" y="835"/>
                </a:cubicBezTo>
                <a:cubicBezTo>
                  <a:pt x="607" y="835"/>
                  <a:pt x="607" y="835"/>
                  <a:pt x="607" y="835"/>
                </a:cubicBezTo>
                <a:cubicBezTo>
                  <a:pt x="611" y="835"/>
                  <a:pt x="615" y="838"/>
                  <a:pt x="615" y="842"/>
                </a:cubicBezTo>
                <a:cubicBezTo>
                  <a:pt x="615" y="846"/>
                  <a:pt x="611" y="850"/>
                  <a:pt x="607" y="850"/>
                </a:cubicBezTo>
                <a:cubicBezTo>
                  <a:pt x="417" y="850"/>
                  <a:pt x="417" y="850"/>
                  <a:pt x="417" y="850"/>
                </a:cubicBezTo>
                <a:cubicBezTo>
                  <a:pt x="405" y="850"/>
                  <a:pt x="396" y="859"/>
                  <a:pt x="396" y="871"/>
                </a:cubicBezTo>
                <a:cubicBezTo>
                  <a:pt x="396" y="883"/>
                  <a:pt x="405" y="893"/>
                  <a:pt x="417" y="893"/>
                </a:cubicBezTo>
                <a:cubicBezTo>
                  <a:pt x="593" y="893"/>
                  <a:pt x="593" y="893"/>
                  <a:pt x="593" y="893"/>
                </a:cubicBezTo>
                <a:cubicBezTo>
                  <a:pt x="597" y="893"/>
                  <a:pt x="600" y="896"/>
                  <a:pt x="600" y="900"/>
                </a:cubicBezTo>
                <a:cubicBezTo>
                  <a:pt x="600" y="904"/>
                  <a:pt x="597" y="908"/>
                  <a:pt x="593" y="908"/>
                </a:cubicBezTo>
                <a:cubicBezTo>
                  <a:pt x="446" y="908"/>
                  <a:pt x="446" y="908"/>
                  <a:pt x="446" y="908"/>
                </a:cubicBezTo>
                <a:cubicBezTo>
                  <a:pt x="434" y="908"/>
                  <a:pt x="425" y="917"/>
                  <a:pt x="425" y="929"/>
                </a:cubicBezTo>
                <a:cubicBezTo>
                  <a:pt x="425" y="941"/>
                  <a:pt x="434" y="951"/>
                  <a:pt x="446" y="951"/>
                </a:cubicBezTo>
                <a:cubicBezTo>
                  <a:pt x="551" y="951"/>
                  <a:pt x="551" y="951"/>
                  <a:pt x="551" y="951"/>
                </a:cubicBezTo>
                <a:cubicBezTo>
                  <a:pt x="555" y="951"/>
                  <a:pt x="558" y="954"/>
                  <a:pt x="558" y="958"/>
                </a:cubicBezTo>
                <a:cubicBezTo>
                  <a:pt x="558" y="962"/>
                  <a:pt x="555" y="965"/>
                  <a:pt x="551" y="965"/>
                </a:cubicBezTo>
                <a:cubicBezTo>
                  <a:pt x="438" y="965"/>
                  <a:pt x="438" y="965"/>
                  <a:pt x="438" y="965"/>
                </a:cubicBezTo>
                <a:cubicBezTo>
                  <a:pt x="426" y="965"/>
                  <a:pt x="417" y="975"/>
                  <a:pt x="417" y="987"/>
                </a:cubicBezTo>
                <a:cubicBezTo>
                  <a:pt x="417" y="999"/>
                  <a:pt x="426" y="1009"/>
                  <a:pt x="438" y="1009"/>
                </a:cubicBezTo>
                <a:cubicBezTo>
                  <a:pt x="495" y="1009"/>
                  <a:pt x="495" y="1009"/>
                  <a:pt x="495" y="1009"/>
                </a:cubicBezTo>
                <a:cubicBezTo>
                  <a:pt x="499" y="1009"/>
                  <a:pt x="502" y="1012"/>
                  <a:pt x="502" y="1016"/>
                </a:cubicBezTo>
                <a:cubicBezTo>
                  <a:pt x="502" y="1020"/>
                  <a:pt x="499" y="1023"/>
                  <a:pt x="495" y="1023"/>
                </a:cubicBezTo>
                <a:cubicBezTo>
                  <a:pt x="443" y="1023"/>
                  <a:pt x="443" y="1023"/>
                  <a:pt x="443" y="1023"/>
                </a:cubicBezTo>
                <a:cubicBezTo>
                  <a:pt x="431" y="1023"/>
                  <a:pt x="422" y="1033"/>
                  <a:pt x="422" y="1045"/>
                </a:cubicBezTo>
                <a:cubicBezTo>
                  <a:pt x="422" y="1057"/>
                  <a:pt x="431" y="1066"/>
                  <a:pt x="443" y="1066"/>
                </a:cubicBezTo>
                <a:cubicBezTo>
                  <a:pt x="472" y="1066"/>
                  <a:pt x="472" y="1066"/>
                  <a:pt x="472" y="1066"/>
                </a:cubicBezTo>
                <a:cubicBezTo>
                  <a:pt x="476" y="1066"/>
                  <a:pt x="479" y="1070"/>
                  <a:pt x="479" y="1074"/>
                </a:cubicBezTo>
                <a:cubicBezTo>
                  <a:pt x="479" y="1078"/>
                  <a:pt x="476" y="1081"/>
                  <a:pt x="472" y="1081"/>
                </a:cubicBezTo>
                <a:cubicBezTo>
                  <a:pt x="443" y="1081"/>
                  <a:pt x="443" y="1081"/>
                  <a:pt x="443" y="1081"/>
                </a:cubicBezTo>
                <a:cubicBezTo>
                  <a:pt x="431" y="1081"/>
                  <a:pt x="422" y="1091"/>
                  <a:pt x="422" y="1103"/>
                </a:cubicBezTo>
                <a:cubicBezTo>
                  <a:pt x="422" y="1115"/>
                  <a:pt x="431" y="1124"/>
                  <a:pt x="443" y="1124"/>
                </a:cubicBezTo>
                <a:cubicBezTo>
                  <a:pt x="462" y="1124"/>
                  <a:pt x="462" y="1124"/>
                  <a:pt x="462" y="1124"/>
                </a:cubicBezTo>
                <a:cubicBezTo>
                  <a:pt x="1017" y="1124"/>
                  <a:pt x="1017" y="1124"/>
                  <a:pt x="1017" y="1124"/>
                </a:cubicBezTo>
                <a:cubicBezTo>
                  <a:pt x="1037" y="1124"/>
                  <a:pt x="1053" y="1108"/>
                  <a:pt x="1053" y="1088"/>
                </a:cubicBezTo>
                <a:cubicBezTo>
                  <a:pt x="1053" y="1068"/>
                  <a:pt x="1037" y="1052"/>
                  <a:pt x="1017" y="1052"/>
                </a:cubicBezTo>
                <a:cubicBezTo>
                  <a:pt x="976" y="1052"/>
                  <a:pt x="976" y="1052"/>
                  <a:pt x="976" y="1052"/>
                </a:cubicBezTo>
                <a:cubicBezTo>
                  <a:pt x="964" y="1052"/>
                  <a:pt x="955" y="1042"/>
                  <a:pt x="955" y="1030"/>
                </a:cubicBezTo>
                <a:cubicBezTo>
                  <a:pt x="955" y="1018"/>
                  <a:pt x="964" y="1009"/>
                  <a:pt x="976" y="1009"/>
                </a:cubicBezTo>
                <a:cubicBezTo>
                  <a:pt x="979" y="1009"/>
                  <a:pt x="979" y="1009"/>
                  <a:pt x="979" y="1009"/>
                </a:cubicBezTo>
                <a:cubicBezTo>
                  <a:pt x="990" y="1009"/>
                  <a:pt x="1000" y="999"/>
                  <a:pt x="1000" y="987"/>
                </a:cubicBezTo>
                <a:cubicBezTo>
                  <a:pt x="1000" y="975"/>
                  <a:pt x="990" y="965"/>
                  <a:pt x="979" y="965"/>
                </a:cubicBezTo>
                <a:cubicBezTo>
                  <a:pt x="941" y="965"/>
                  <a:pt x="941" y="965"/>
                  <a:pt x="941" y="965"/>
                </a:cubicBezTo>
                <a:cubicBezTo>
                  <a:pt x="937" y="965"/>
                  <a:pt x="933" y="962"/>
                  <a:pt x="933" y="958"/>
                </a:cubicBezTo>
                <a:cubicBezTo>
                  <a:pt x="933" y="954"/>
                  <a:pt x="937" y="951"/>
                  <a:pt x="941" y="951"/>
                </a:cubicBezTo>
                <a:cubicBezTo>
                  <a:pt x="1017" y="951"/>
                  <a:pt x="1017" y="951"/>
                  <a:pt x="1017" y="951"/>
                </a:cubicBezTo>
                <a:cubicBezTo>
                  <a:pt x="1029" y="951"/>
                  <a:pt x="1039" y="941"/>
                  <a:pt x="1039" y="929"/>
                </a:cubicBezTo>
                <a:cubicBezTo>
                  <a:pt x="1039" y="917"/>
                  <a:pt x="1029" y="908"/>
                  <a:pt x="1017" y="908"/>
                </a:cubicBezTo>
                <a:cubicBezTo>
                  <a:pt x="919" y="908"/>
                  <a:pt x="919" y="908"/>
                  <a:pt x="919" y="908"/>
                </a:cubicBezTo>
                <a:cubicBezTo>
                  <a:pt x="915" y="908"/>
                  <a:pt x="912" y="904"/>
                  <a:pt x="912" y="900"/>
                </a:cubicBezTo>
                <a:cubicBezTo>
                  <a:pt x="912" y="896"/>
                  <a:pt x="915" y="893"/>
                  <a:pt x="919" y="893"/>
                </a:cubicBezTo>
                <a:cubicBezTo>
                  <a:pt x="1053" y="893"/>
                  <a:pt x="1053" y="893"/>
                  <a:pt x="1053" y="893"/>
                </a:cubicBezTo>
                <a:cubicBezTo>
                  <a:pt x="1065" y="893"/>
                  <a:pt x="1075" y="883"/>
                  <a:pt x="1075" y="871"/>
                </a:cubicBezTo>
                <a:cubicBezTo>
                  <a:pt x="1075" y="859"/>
                  <a:pt x="1065" y="850"/>
                  <a:pt x="1053" y="850"/>
                </a:cubicBezTo>
                <a:cubicBezTo>
                  <a:pt x="914" y="850"/>
                  <a:pt x="914" y="850"/>
                  <a:pt x="914" y="850"/>
                </a:cubicBezTo>
                <a:cubicBezTo>
                  <a:pt x="910" y="850"/>
                  <a:pt x="906" y="846"/>
                  <a:pt x="906" y="842"/>
                </a:cubicBezTo>
                <a:cubicBezTo>
                  <a:pt x="906" y="838"/>
                  <a:pt x="910" y="835"/>
                  <a:pt x="914" y="835"/>
                </a:cubicBezTo>
                <a:cubicBezTo>
                  <a:pt x="1049" y="835"/>
                  <a:pt x="1049" y="835"/>
                  <a:pt x="1049" y="835"/>
                </a:cubicBezTo>
                <a:cubicBezTo>
                  <a:pt x="1061" y="835"/>
                  <a:pt x="1071" y="825"/>
                  <a:pt x="1071" y="814"/>
                </a:cubicBezTo>
                <a:cubicBezTo>
                  <a:pt x="1071" y="802"/>
                  <a:pt x="1061" y="792"/>
                  <a:pt x="1049" y="792"/>
                </a:cubicBezTo>
                <a:cubicBezTo>
                  <a:pt x="905" y="792"/>
                  <a:pt x="905" y="792"/>
                  <a:pt x="905" y="792"/>
                </a:cubicBezTo>
                <a:cubicBezTo>
                  <a:pt x="901" y="792"/>
                  <a:pt x="898" y="789"/>
                  <a:pt x="898" y="785"/>
                </a:cubicBezTo>
                <a:cubicBezTo>
                  <a:pt x="898" y="781"/>
                  <a:pt x="901" y="777"/>
                  <a:pt x="905" y="777"/>
                </a:cubicBezTo>
                <a:cubicBezTo>
                  <a:pt x="1104" y="777"/>
                  <a:pt x="1104" y="777"/>
                  <a:pt x="1104" y="777"/>
                </a:cubicBezTo>
                <a:cubicBezTo>
                  <a:pt x="1116" y="777"/>
                  <a:pt x="1125" y="768"/>
                  <a:pt x="1125" y="756"/>
                </a:cubicBezTo>
                <a:cubicBezTo>
                  <a:pt x="1125" y="744"/>
                  <a:pt x="1116" y="734"/>
                  <a:pt x="1104" y="734"/>
                </a:cubicBezTo>
                <a:cubicBezTo>
                  <a:pt x="791" y="734"/>
                  <a:pt x="791" y="734"/>
                  <a:pt x="791" y="734"/>
                </a:cubicBezTo>
                <a:cubicBezTo>
                  <a:pt x="787" y="734"/>
                  <a:pt x="784" y="731"/>
                  <a:pt x="784" y="727"/>
                </a:cubicBezTo>
                <a:cubicBezTo>
                  <a:pt x="784" y="723"/>
                  <a:pt x="787" y="720"/>
                  <a:pt x="791" y="720"/>
                </a:cubicBezTo>
                <a:cubicBezTo>
                  <a:pt x="1046" y="720"/>
                  <a:pt x="1046" y="720"/>
                  <a:pt x="1046" y="720"/>
                </a:cubicBezTo>
                <a:cubicBezTo>
                  <a:pt x="1058" y="720"/>
                  <a:pt x="1068" y="710"/>
                  <a:pt x="1068" y="698"/>
                </a:cubicBezTo>
                <a:cubicBezTo>
                  <a:pt x="1068" y="686"/>
                  <a:pt x="1058" y="676"/>
                  <a:pt x="1046" y="676"/>
                </a:cubicBezTo>
                <a:cubicBezTo>
                  <a:pt x="763" y="676"/>
                  <a:pt x="763" y="676"/>
                  <a:pt x="763" y="676"/>
                </a:cubicBezTo>
                <a:cubicBezTo>
                  <a:pt x="759" y="676"/>
                  <a:pt x="755" y="673"/>
                  <a:pt x="755" y="669"/>
                </a:cubicBezTo>
                <a:cubicBezTo>
                  <a:pt x="755" y="665"/>
                  <a:pt x="759" y="662"/>
                  <a:pt x="763" y="662"/>
                </a:cubicBezTo>
                <a:cubicBezTo>
                  <a:pt x="1011" y="662"/>
                  <a:pt x="1011" y="662"/>
                  <a:pt x="1011" y="662"/>
                </a:cubicBezTo>
                <a:cubicBezTo>
                  <a:pt x="1022" y="662"/>
                  <a:pt x="1032" y="652"/>
                  <a:pt x="1032" y="640"/>
                </a:cubicBezTo>
                <a:cubicBezTo>
                  <a:pt x="1032" y="628"/>
                  <a:pt x="1022" y="619"/>
                  <a:pt x="1011" y="619"/>
                </a:cubicBezTo>
                <a:cubicBezTo>
                  <a:pt x="805" y="619"/>
                  <a:pt x="805" y="619"/>
                  <a:pt x="805" y="619"/>
                </a:cubicBezTo>
                <a:cubicBezTo>
                  <a:pt x="801" y="619"/>
                  <a:pt x="798" y="615"/>
                  <a:pt x="798" y="611"/>
                </a:cubicBezTo>
                <a:cubicBezTo>
                  <a:pt x="798" y="607"/>
                  <a:pt x="801" y="604"/>
                  <a:pt x="805" y="604"/>
                </a:cubicBezTo>
                <a:cubicBezTo>
                  <a:pt x="860" y="604"/>
                  <a:pt x="860" y="604"/>
                  <a:pt x="860" y="604"/>
                </a:cubicBezTo>
                <a:cubicBezTo>
                  <a:pt x="872" y="604"/>
                  <a:pt x="881" y="594"/>
                  <a:pt x="881" y="582"/>
                </a:cubicBezTo>
                <a:cubicBezTo>
                  <a:pt x="881" y="570"/>
                  <a:pt x="872" y="561"/>
                  <a:pt x="860" y="561"/>
                </a:cubicBezTo>
                <a:cubicBezTo>
                  <a:pt x="805" y="561"/>
                  <a:pt x="805" y="561"/>
                  <a:pt x="805" y="561"/>
                </a:cubicBezTo>
                <a:cubicBezTo>
                  <a:pt x="801" y="561"/>
                  <a:pt x="798" y="557"/>
                  <a:pt x="798" y="553"/>
                </a:cubicBezTo>
                <a:cubicBezTo>
                  <a:pt x="798" y="549"/>
                  <a:pt x="801" y="546"/>
                  <a:pt x="805" y="546"/>
                </a:cubicBezTo>
                <a:cubicBezTo>
                  <a:pt x="972" y="546"/>
                  <a:pt x="972" y="546"/>
                  <a:pt x="972" y="546"/>
                </a:cubicBezTo>
                <a:cubicBezTo>
                  <a:pt x="984" y="546"/>
                  <a:pt x="993" y="536"/>
                  <a:pt x="993" y="524"/>
                </a:cubicBezTo>
                <a:cubicBezTo>
                  <a:pt x="993" y="513"/>
                  <a:pt x="984" y="503"/>
                  <a:pt x="972" y="503"/>
                </a:cubicBezTo>
                <a:cubicBezTo>
                  <a:pt x="846" y="503"/>
                  <a:pt x="846" y="503"/>
                  <a:pt x="846" y="503"/>
                </a:cubicBezTo>
                <a:cubicBezTo>
                  <a:pt x="842" y="503"/>
                  <a:pt x="839" y="500"/>
                  <a:pt x="839" y="496"/>
                </a:cubicBezTo>
                <a:cubicBezTo>
                  <a:pt x="839" y="492"/>
                  <a:pt x="842" y="488"/>
                  <a:pt x="846" y="488"/>
                </a:cubicBezTo>
                <a:cubicBezTo>
                  <a:pt x="969" y="488"/>
                  <a:pt x="969" y="488"/>
                  <a:pt x="969" y="488"/>
                </a:cubicBezTo>
                <a:cubicBezTo>
                  <a:pt x="981" y="488"/>
                  <a:pt x="991" y="479"/>
                  <a:pt x="991" y="467"/>
                </a:cubicBezTo>
                <a:cubicBezTo>
                  <a:pt x="991" y="455"/>
                  <a:pt x="981" y="445"/>
                  <a:pt x="969" y="445"/>
                </a:cubicBezTo>
                <a:cubicBezTo>
                  <a:pt x="768" y="445"/>
                  <a:pt x="768" y="445"/>
                  <a:pt x="768" y="445"/>
                </a:cubicBezTo>
                <a:cubicBezTo>
                  <a:pt x="764" y="445"/>
                  <a:pt x="761" y="442"/>
                  <a:pt x="761" y="438"/>
                </a:cubicBezTo>
                <a:cubicBezTo>
                  <a:pt x="761" y="434"/>
                  <a:pt x="764" y="430"/>
                  <a:pt x="768" y="430"/>
                </a:cubicBezTo>
                <a:cubicBezTo>
                  <a:pt x="804" y="430"/>
                  <a:pt x="804" y="430"/>
                  <a:pt x="804" y="430"/>
                </a:cubicBezTo>
                <a:cubicBezTo>
                  <a:pt x="816" y="430"/>
                  <a:pt x="826" y="421"/>
                  <a:pt x="826" y="409"/>
                </a:cubicBezTo>
                <a:cubicBezTo>
                  <a:pt x="826" y="397"/>
                  <a:pt x="816" y="387"/>
                  <a:pt x="804" y="387"/>
                </a:cubicBezTo>
                <a:cubicBezTo>
                  <a:pt x="766" y="387"/>
                  <a:pt x="766" y="387"/>
                  <a:pt x="766" y="387"/>
                </a:cubicBezTo>
                <a:cubicBezTo>
                  <a:pt x="762" y="387"/>
                  <a:pt x="759" y="384"/>
                  <a:pt x="759" y="380"/>
                </a:cubicBezTo>
                <a:cubicBezTo>
                  <a:pt x="759" y="376"/>
                  <a:pt x="762" y="373"/>
                  <a:pt x="766" y="373"/>
                </a:cubicBezTo>
                <a:cubicBezTo>
                  <a:pt x="885" y="373"/>
                  <a:pt x="885" y="373"/>
                  <a:pt x="885" y="373"/>
                </a:cubicBezTo>
                <a:cubicBezTo>
                  <a:pt x="886" y="373"/>
                  <a:pt x="887" y="373"/>
                  <a:pt x="888" y="373"/>
                </a:cubicBezTo>
                <a:cubicBezTo>
                  <a:pt x="1592" y="373"/>
                  <a:pt x="1592" y="373"/>
                  <a:pt x="1592" y="373"/>
                </a:cubicBezTo>
                <a:cubicBezTo>
                  <a:pt x="1596" y="373"/>
                  <a:pt x="1599" y="376"/>
                  <a:pt x="1599" y="380"/>
                </a:cubicBezTo>
                <a:cubicBezTo>
                  <a:pt x="1599" y="384"/>
                  <a:pt x="1596" y="388"/>
                  <a:pt x="1592" y="388"/>
                </a:cubicBezTo>
                <a:cubicBezTo>
                  <a:pt x="855" y="388"/>
                  <a:pt x="855" y="388"/>
                  <a:pt x="855" y="388"/>
                </a:cubicBezTo>
                <a:cubicBezTo>
                  <a:pt x="843" y="388"/>
                  <a:pt x="834" y="397"/>
                  <a:pt x="834" y="409"/>
                </a:cubicBezTo>
                <a:cubicBezTo>
                  <a:pt x="834" y="421"/>
                  <a:pt x="843" y="431"/>
                  <a:pt x="855" y="431"/>
                </a:cubicBezTo>
                <a:cubicBezTo>
                  <a:pt x="1592" y="431"/>
                  <a:pt x="1592" y="431"/>
                  <a:pt x="1592" y="431"/>
                </a:cubicBezTo>
                <a:cubicBezTo>
                  <a:pt x="1596" y="431"/>
                  <a:pt x="1599" y="434"/>
                  <a:pt x="1599" y="438"/>
                </a:cubicBezTo>
                <a:cubicBezTo>
                  <a:pt x="1599" y="442"/>
                  <a:pt x="1596" y="445"/>
                  <a:pt x="1592" y="445"/>
                </a:cubicBezTo>
                <a:cubicBezTo>
                  <a:pt x="1039" y="445"/>
                  <a:pt x="1039" y="445"/>
                  <a:pt x="1039" y="445"/>
                </a:cubicBezTo>
                <a:cubicBezTo>
                  <a:pt x="1027" y="445"/>
                  <a:pt x="1017" y="455"/>
                  <a:pt x="1017" y="467"/>
                </a:cubicBezTo>
                <a:cubicBezTo>
                  <a:pt x="1017" y="479"/>
                  <a:pt x="1027" y="489"/>
                  <a:pt x="1039" y="489"/>
                </a:cubicBezTo>
                <a:cubicBezTo>
                  <a:pt x="1553" y="489"/>
                  <a:pt x="1553" y="489"/>
                  <a:pt x="1553" y="489"/>
                </a:cubicBezTo>
                <a:cubicBezTo>
                  <a:pt x="1557" y="489"/>
                  <a:pt x="1560" y="492"/>
                  <a:pt x="1560" y="496"/>
                </a:cubicBezTo>
                <a:cubicBezTo>
                  <a:pt x="1560" y="500"/>
                  <a:pt x="1557" y="503"/>
                  <a:pt x="1553" y="503"/>
                </a:cubicBezTo>
                <a:cubicBezTo>
                  <a:pt x="1039" y="503"/>
                  <a:pt x="1039" y="503"/>
                  <a:pt x="1039" y="503"/>
                </a:cubicBezTo>
                <a:cubicBezTo>
                  <a:pt x="1027" y="503"/>
                  <a:pt x="1017" y="513"/>
                  <a:pt x="1017" y="525"/>
                </a:cubicBezTo>
                <a:cubicBezTo>
                  <a:pt x="1017" y="537"/>
                  <a:pt x="1027" y="546"/>
                  <a:pt x="1039" y="546"/>
                </a:cubicBezTo>
                <a:cubicBezTo>
                  <a:pt x="1528" y="546"/>
                  <a:pt x="1528" y="546"/>
                  <a:pt x="1528" y="546"/>
                </a:cubicBezTo>
                <a:cubicBezTo>
                  <a:pt x="1532" y="546"/>
                  <a:pt x="1536" y="550"/>
                  <a:pt x="1536" y="554"/>
                </a:cubicBezTo>
                <a:cubicBezTo>
                  <a:pt x="1536" y="558"/>
                  <a:pt x="1532" y="561"/>
                  <a:pt x="1528" y="561"/>
                </a:cubicBezTo>
                <a:cubicBezTo>
                  <a:pt x="1019" y="561"/>
                  <a:pt x="1019" y="561"/>
                  <a:pt x="1019" y="561"/>
                </a:cubicBezTo>
                <a:cubicBezTo>
                  <a:pt x="1007" y="561"/>
                  <a:pt x="997" y="571"/>
                  <a:pt x="997" y="583"/>
                </a:cubicBezTo>
                <a:cubicBezTo>
                  <a:pt x="997" y="595"/>
                  <a:pt x="1007" y="604"/>
                  <a:pt x="1019" y="604"/>
                </a:cubicBezTo>
                <a:cubicBezTo>
                  <a:pt x="1526" y="604"/>
                  <a:pt x="1526" y="604"/>
                  <a:pt x="1526" y="604"/>
                </a:cubicBezTo>
                <a:cubicBezTo>
                  <a:pt x="1530" y="604"/>
                  <a:pt x="1534" y="607"/>
                  <a:pt x="1534" y="612"/>
                </a:cubicBezTo>
                <a:cubicBezTo>
                  <a:pt x="1534" y="616"/>
                  <a:pt x="1530" y="619"/>
                  <a:pt x="1526" y="619"/>
                </a:cubicBezTo>
                <a:cubicBezTo>
                  <a:pt x="1068" y="619"/>
                  <a:pt x="1068" y="619"/>
                  <a:pt x="1068" y="619"/>
                </a:cubicBezTo>
                <a:cubicBezTo>
                  <a:pt x="1056" y="619"/>
                  <a:pt x="1046" y="629"/>
                  <a:pt x="1046" y="640"/>
                </a:cubicBezTo>
                <a:cubicBezTo>
                  <a:pt x="1046" y="652"/>
                  <a:pt x="1056" y="662"/>
                  <a:pt x="1068" y="662"/>
                </a:cubicBezTo>
                <a:cubicBezTo>
                  <a:pt x="1436" y="662"/>
                  <a:pt x="1436" y="662"/>
                  <a:pt x="1436" y="662"/>
                </a:cubicBezTo>
                <a:cubicBezTo>
                  <a:pt x="1440" y="662"/>
                  <a:pt x="1443" y="665"/>
                  <a:pt x="1443" y="669"/>
                </a:cubicBezTo>
                <a:cubicBezTo>
                  <a:pt x="1443" y="673"/>
                  <a:pt x="1440" y="677"/>
                  <a:pt x="1436" y="677"/>
                </a:cubicBezTo>
                <a:cubicBezTo>
                  <a:pt x="1287" y="677"/>
                  <a:pt x="1287" y="677"/>
                  <a:pt x="1287" y="677"/>
                </a:cubicBezTo>
                <a:cubicBezTo>
                  <a:pt x="1276" y="677"/>
                  <a:pt x="1266" y="686"/>
                  <a:pt x="1266" y="698"/>
                </a:cubicBezTo>
                <a:cubicBezTo>
                  <a:pt x="1266" y="710"/>
                  <a:pt x="1276" y="720"/>
                  <a:pt x="1287" y="720"/>
                </a:cubicBezTo>
                <a:cubicBezTo>
                  <a:pt x="1454" y="720"/>
                  <a:pt x="1454" y="720"/>
                  <a:pt x="1454" y="720"/>
                </a:cubicBezTo>
                <a:cubicBezTo>
                  <a:pt x="1458" y="720"/>
                  <a:pt x="1461" y="723"/>
                  <a:pt x="1461" y="727"/>
                </a:cubicBezTo>
                <a:cubicBezTo>
                  <a:pt x="1461" y="731"/>
                  <a:pt x="1458" y="734"/>
                  <a:pt x="1454" y="734"/>
                </a:cubicBezTo>
                <a:cubicBezTo>
                  <a:pt x="1321" y="734"/>
                  <a:pt x="1321" y="734"/>
                  <a:pt x="1321" y="734"/>
                </a:cubicBezTo>
                <a:cubicBezTo>
                  <a:pt x="1309" y="734"/>
                  <a:pt x="1300" y="744"/>
                  <a:pt x="1300" y="756"/>
                </a:cubicBezTo>
                <a:cubicBezTo>
                  <a:pt x="1300" y="768"/>
                  <a:pt x="1309" y="778"/>
                  <a:pt x="1321" y="778"/>
                </a:cubicBezTo>
                <a:cubicBezTo>
                  <a:pt x="1549" y="778"/>
                  <a:pt x="1549" y="778"/>
                  <a:pt x="1549" y="778"/>
                </a:cubicBezTo>
                <a:cubicBezTo>
                  <a:pt x="1553" y="778"/>
                  <a:pt x="1556" y="781"/>
                  <a:pt x="1556" y="785"/>
                </a:cubicBezTo>
                <a:cubicBezTo>
                  <a:pt x="1556" y="789"/>
                  <a:pt x="1553" y="792"/>
                  <a:pt x="1549" y="792"/>
                </a:cubicBezTo>
                <a:cubicBezTo>
                  <a:pt x="1455" y="792"/>
                  <a:pt x="1455" y="792"/>
                  <a:pt x="1455" y="792"/>
                </a:cubicBezTo>
                <a:cubicBezTo>
                  <a:pt x="1443" y="792"/>
                  <a:pt x="1434" y="802"/>
                  <a:pt x="1434" y="814"/>
                </a:cubicBezTo>
                <a:cubicBezTo>
                  <a:pt x="1434" y="826"/>
                  <a:pt x="1443" y="835"/>
                  <a:pt x="1455" y="835"/>
                </a:cubicBezTo>
                <a:cubicBezTo>
                  <a:pt x="1623" y="835"/>
                  <a:pt x="1623" y="835"/>
                  <a:pt x="1623" y="835"/>
                </a:cubicBezTo>
                <a:cubicBezTo>
                  <a:pt x="1635" y="835"/>
                  <a:pt x="1645" y="826"/>
                  <a:pt x="1645" y="814"/>
                </a:cubicBezTo>
                <a:cubicBezTo>
                  <a:pt x="1645" y="802"/>
                  <a:pt x="1635" y="792"/>
                  <a:pt x="1623" y="792"/>
                </a:cubicBezTo>
                <a:cubicBezTo>
                  <a:pt x="1607" y="792"/>
                  <a:pt x="1607" y="792"/>
                  <a:pt x="1607" y="792"/>
                </a:cubicBezTo>
                <a:cubicBezTo>
                  <a:pt x="1603" y="792"/>
                  <a:pt x="1600" y="789"/>
                  <a:pt x="1600" y="785"/>
                </a:cubicBezTo>
                <a:cubicBezTo>
                  <a:pt x="1600" y="781"/>
                  <a:pt x="1603" y="778"/>
                  <a:pt x="1607" y="778"/>
                </a:cubicBezTo>
                <a:cubicBezTo>
                  <a:pt x="1683" y="778"/>
                  <a:pt x="1683" y="778"/>
                  <a:pt x="1683" y="778"/>
                </a:cubicBezTo>
                <a:cubicBezTo>
                  <a:pt x="1687" y="778"/>
                  <a:pt x="1690" y="781"/>
                  <a:pt x="1690" y="785"/>
                </a:cubicBezTo>
                <a:cubicBezTo>
                  <a:pt x="1690" y="789"/>
                  <a:pt x="1687" y="792"/>
                  <a:pt x="1683" y="792"/>
                </a:cubicBezTo>
                <a:cubicBezTo>
                  <a:pt x="1673" y="792"/>
                  <a:pt x="1673" y="792"/>
                  <a:pt x="1673" y="792"/>
                </a:cubicBezTo>
                <a:cubicBezTo>
                  <a:pt x="1662" y="792"/>
                  <a:pt x="1652" y="802"/>
                  <a:pt x="1652" y="814"/>
                </a:cubicBezTo>
                <a:cubicBezTo>
                  <a:pt x="1652" y="826"/>
                  <a:pt x="1662" y="835"/>
                  <a:pt x="1673" y="835"/>
                </a:cubicBezTo>
                <a:cubicBezTo>
                  <a:pt x="1681" y="835"/>
                  <a:pt x="1681" y="835"/>
                  <a:pt x="1681" y="835"/>
                </a:cubicBezTo>
                <a:cubicBezTo>
                  <a:pt x="1693" y="835"/>
                  <a:pt x="1703" y="845"/>
                  <a:pt x="1703" y="857"/>
                </a:cubicBezTo>
                <a:cubicBezTo>
                  <a:pt x="1703" y="869"/>
                  <a:pt x="1693" y="879"/>
                  <a:pt x="1681" y="879"/>
                </a:cubicBezTo>
                <a:cubicBezTo>
                  <a:pt x="1550" y="879"/>
                  <a:pt x="1550" y="879"/>
                  <a:pt x="1550" y="879"/>
                </a:cubicBezTo>
                <a:cubicBezTo>
                  <a:pt x="1538" y="879"/>
                  <a:pt x="1529" y="889"/>
                  <a:pt x="1529" y="901"/>
                </a:cubicBezTo>
                <a:cubicBezTo>
                  <a:pt x="1529" y="913"/>
                  <a:pt x="1538" y="922"/>
                  <a:pt x="1550" y="922"/>
                </a:cubicBezTo>
                <a:cubicBezTo>
                  <a:pt x="1697" y="922"/>
                  <a:pt x="1697" y="922"/>
                  <a:pt x="1697" y="922"/>
                </a:cubicBezTo>
                <a:cubicBezTo>
                  <a:pt x="1701" y="922"/>
                  <a:pt x="1704" y="925"/>
                  <a:pt x="1704" y="929"/>
                </a:cubicBezTo>
                <a:cubicBezTo>
                  <a:pt x="1704" y="934"/>
                  <a:pt x="1701" y="937"/>
                  <a:pt x="1697" y="937"/>
                </a:cubicBezTo>
                <a:cubicBezTo>
                  <a:pt x="1504" y="937"/>
                  <a:pt x="1504" y="937"/>
                  <a:pt x="1504" y="937"/>
                </a:cubicBezTo>
                <a:cubicBezTo>
                  <a:pt x="1492" y="937"/>
                  <a:pt x="1482" y="946"/>
                  <a:pt x="1482" y="958"/>
                </a:cubicBezTo>
                <a:cubicBezTo>
                  <a:pt x="1482" y="970"/>
                  <a:pt x="1492" y="980"/>
                  <a:pt x="1504" y="980"/>
                </a:cubicBezTo>
                <a:cubicBezTo>
                  <a:pt x="1712" y="980"/>
                  <a:pt x="1712" y="980"/>
                  <a:pt x="1712" y="980"/>
                </a:cubicBezTo>
                <a:cubicBezTo>
                  <a:pt x="1716" y="980"/>
                  <a:pt x="1719" y="983"/>
                  <a:pt x="1719" y="987"/>
                </a:cubicBezTo>
                <a:cubicBezTo>
                  <a:pt x="1719" y="991"/>
                  <a:pt x="1716" y="995"/>
                  <a:pt x="1712" y="995"/>
                </a:cubicBezTo>
                <a:cubicBezTo>
                  <a:pt x="1505" y="995"/>
                  <a:pt x="1505" y="995"/>
                  <a:pt x="1505" y="995"/>
                </a:cubicBezTo>
                <a:cubicBezTo>
                  <a:pt x="1494" y="995"/>
                  <a:pt x="1484" y="1004"/>
                  <a:pt x="1484" y="1016"/>
                </a:cubicBezTo>
                <a:cubicBezTo>
                  <a:pt x="1484" y="1028"/>
                  <a:pt x="1494" y="1038"/>
                  <a:pt x="1505" y="1038"/>
                </a:cubicBezTo>
                <a:cubicBezTo>
                  <a:pt x="1693" y="1038"/>
                  <a:pt x="1693" y="1038"/>
                  <a:pt x="1693" y="1038"/>
                </a:cubicBezTo>
                <a:cubicBezTo>
                  <a:pt x="1697" y="1038"/>
                  <a:pt x="1701" y="1041"/>
                  <a:pt x="1701" y="1045"/>
                </a:cubicBezTo>
                <a:cubicBezTo>
                  <a:pt x="1701" y="1049"/>
                  <a:pt x="1697" y="1052"/>
                  <a:pt x="1693" y="1052"/>
                </a:cubicBezTo>
                <a:cubicBezTo>
                  <a:pt x="1635" y="1052"/>
                  <a:pt x="1635" y="1052"/>
                  <a:pt x="1635" y="1052"/>
                </a:cubicBezTo>
                <a:cubicBezTo>
                  <a:pt x="1623" y="1052"/>
                  <a:pt x="1613" y="1062"/>
                  <a:pt x="1613" y="1074"/>
                </a:cubicBezTo>
                <a:cubicBezTo>
                  <a:pt x="1613" y="1086"/>
                  <a:pt x="1623" y="1096"/>
                  <a:pt x="1635" y="1096"/>
                </a:cubicBezTo>
                <a:cubicBezTo>
                  <a:pt x="1658" y="1096"/>
                  <a:pt x="1658" y="1096"/>
                  <a:pt x="1658" y="1096"/>
                </a:cubicBezTo>
                <a:cubicBezTo>
                  <a:pt x="1662" y="1096"/>
                  <a:pt x="1665" y="1099"/>
                  <a:pt x="1665" y="1103"/>
                </a:cubicBezTo>
                <a:cubicBezTo>
                  <a:pt x="1665" y="1107"/>
                  <a:pt x="1662" y="1110"/>
                  <a:pt x="1658" y="1110"/>
                </a:cubicBezTo>
                <a:cubicBezTo>
                  <a:pt x="1650" y="1110"/>
                  <a:pt x="1650" y="1110"/>
                  <a:pt x="1650" y="1110"/>
                </a:cubicBezTo>
                <a:cubicBezTo>
                  <a:pt x="1630" y="1110"/>
                  <a:pt x="1614" y="1126"/>
                  <a:pt x="1614" y="1146"/>
                </a:cubicBezTo>
                <a:cubicBezTo>
                  <a:pt x="1614" y="1166"/>
                  <a:pt x="1630" y="1182"/>
                  <a:pt x="1650" y="1182"/>
                </a:cubicBezTo>
                <a:cubicBezTo>
                  <a:pt x="1789" y="1182"/>
                  <a:pt x="1789" y="1182"/>
                  <a:pt x="1789" y="1182"/>
                </a:cubicBezTo>
                <a:cubicBezTo>
                  <a:pt x="1801" y="1182"/>
                  <a:pt x="1811" y="1173"/>
                  <a:pt x="1811" y="1161"/>
                </a:cubicBezTo>
                <a:cubicBezTo>
                  <a:pt x="1811" y="1149"/>
                  <a:pt x="1801" y="1139"/>
                  <a:pt x="1789" y="1139"/>
                </a:cubicBezTo>
                <a:cubicBezTo>
                  <a:pt x="1766" y="1139"/>
                  <a:pt x="1766" y="1139"/>
                  <a:pt x="1766" y="1139"/>
                </a:cubicBezTo>
                <a:cubicBezTo>
                  <a:pt x="1762" y="1139"/>
                  <a:pt x="1759" y="1136"/>
                  <a:pt x="1759" y="1132"/>
                </a:cubicBezTo>
                <a:cubicBezTo>
                  <a:pt x="1759" y="1128"/>
                  <a:pt x="1762" y="1125"/>
                  <a:pt x="1766" y="1125"/>
                </a:cubicBezTo>
                <a:cubicBezTo>
                  <a:pt x="1824" y="1125"/>
                  <a:pt x="1824" y="1125"/>
                  <a:pt x="1824" y="1125"/>
                </a:cubicBezTo>
                <a:cubicBezTo>
                  <a:pt x="1836" y="1125"/>
                  <a:pt x="1846" y="1115"/>
                  <a:pt x="1846" y="1103"/>
                </a:cubicBezTo>
                <a:cubicBezTo>
                  <a:pt x="1846" y="1091"/>
                  <a:pt x="1836" y="1081"/>
                  <a:pt x="1824" y="1081"/>
                </a:cubicBezTo>
                <a:cubicBezTo>
                  <a:pt x="1797" y="1081"/>
                  <a:pt x="1797" y="1081"/>
                  <a:pt x="1797" y="1081"/>
                </a:cubicBezTo>
                <a:cubicBezTo>
                  <a:pt x="1793" y="1081"/>
                  <a:pt x="1790" y="1078"/>
                  <a:pt x="1790" y="1074"/>
                </a:cubicBezTo>
                <a:cubicBezTo>
                  <a:pt x="1790" y="1070"/>
                  <a:pt x="1793" y="1067"/>
                  <a:pt x="1797" y="1067"/>
                </a:cubicBezTo>
                <a:cubicBezTo>
                  <a:pt x="1843" y="1067"/>
                  <a:pt x="1843" y="1067"/>
                  <a:pt x="1843" y="1067"/>
                </a:cubicBezTo>
                <a:cubicBezTo>
                  <a:pt x="1855" y="1067"/>
                  <a:pt x="1864" y="1057"/>
                  <a:pt x="1864" y="1045"/>
                </a:cubicBezTo>
                <a:cubicBezTo>
                  <a:pt x="1864" y="1033"/>
                  <a:pt x="1855" y="1024"/>
                  <a:pt x="1843" y="1024"/>
                </a:cubicBezTo>
                <a:cubicBezTo>
                  <a:pt x="1791" y="1023"/>
                  <a:pt x="1791" y="1023"/>
                  <a:pt x="1791" y="1023"/>
                </a:cubicBezTo>
                <a:cubicBezTo>
                  <a:pt x="1787" y="1023"/>
                  <a:pt x="1784" y="1020"/>
                  <a:pt x="1784" y="1016"/>
                </a:cubicBezTo>
                <a:cubicBezTo>
                  <a:pt x="1784" y="1012"/>
                  <a:pt x="1787" y="1009"/>
                  <a:pt x="1791" y="1009"/>
                </a:cubicBezTo>
                <a:cubicBezTo>
                  <a:pt x="1876" y="1009"/>
                  <a:pt x="1876" y="1009"/>
                  <a:pt x="1876" y="1009"/>
                </a:cubicBezTo>
                <a:cubicBezTo>
                  <a:pt x="1945" y="1009"/>
                  <a:pt x="2002" y="955"/>
                  <a:pt x="2008" y="887"/>
                </a:cubicBezTo>
                <a:cubicBezTo>
                  <a:pt x="2015" y="884"/>
                  <a:pt x="2020" y="878"/>
                  <a:pt x="2020" y="870"/>
                </a:cubicBezTo>
                <a:cubicBezTo>
                  <a:pt x="2020" y="860"/>
                  <a:pt x="2011" y="851"/>
                  <a:pt x="2001" y="851"/>
                </a:cubicBezTo>
                <a:close/>
                <a:moveTo>
                  <a:pt x="868" y="358"/>
                </a:moveTo>
                <a:cubicBezTo>
                  <a:pt x="766" y="358"/>
                  <a:pt x="766" y="358"/>
                  <a:pt x="766" y="358"/>
                </a:cubicBezTo>
                <a:cubicBezTo>
                  <a:pt x="754" y="358"/>
                  <a:pt x="744" y="368"/>
                  <a:pt x="744" y="380"/>
                </a:cubicBezTo>
                <a:cubicBezTo>
                  <a:pt x="744" y="392"/>
                  <a:pt x="754" y="402"/>
                  <a:pt x="766" y="402"/>
                </a:cubicBezTo>
                <a:cubicBezTo>
                  <a:pt x="804" y="402"/>
                  <a:pt x="804" y="402"/>
                  <a:pt x="804" y="402"/>
                </a:cubicBezTo>
                <a:cubicBezTo>
                  <a:pt x="809" y="402"/>
                  <a:pt x="812" y="405"/>
                  <a:pt x="812" y="409"/>
                </a:cubicBezTo>
                <a:cubicBezTo>
                  <a:pt x="812" y="413"/>
                  <a:pt x="809" y="416"/>
                  <a:pt x="804" y="416"/>
                </a:cubicBezTo>
                <a:cubicBezTo>
                  <a:pt x="768" y="416"/>
                  <a:pt x="768" y="416"/>
                  <a:pt x="768" y="416"/>
                </a:cubicBezTo>
                <a:cubicBezTo>
                  <a:pt x="756" y="416"/>
                  <a:pt x="747" y="426"/>
                  <a:pt x="747" y="438"/>
                </a:cubicBezTo>
                <a:cubicBezTo>
                  <a:pt x="747" y="450"/>
                  <a:pt x="756" y="459"/>
                  <a:pt x="768" y="459"/>
                </a:cubicBezTo>
                <a:cubicBezTo>
                  <a:pt x="969" y="459"/>
                  <a:pt x="969" y="459"/>
                  <a:pt x="969" y="459"/>
                </a:cubicBezTo>
                <a:cubicBezTo>
                  <a:pt x="973" y="459"/>
                  <a:pt x="977" y="463"/>
                  <a:pt x="977" y="467"/>
                </a:cubicBezTo>
                <a:cubicBezTo>
                  <a:pt x="977" y="471"/>
                  <a:pt x="973" y="474"/>
                  <a:pt x="969" y="474"/>
                </a:cubicBezTo>
                <a:cubicBezTo>
                  <a:pt x="846" y="474"/>
                  <a:pt x="846" y="474"/>
                  <a:pt x="846" y="474"/>
                </a:cubicBezTo>
                <a:cubicBezTo>
                  <a:pt x="834" y="474"/>
                  <a:pt x="824" y="484"/>
                  <a:pt x="824" y="496"/>
                </a:cubicBezTo>
                <a:cubicBezTo>
                  <a:pt x="824" y="507"/>
                  <a:pt x="834" y="517"/>
                  <a:pt x="846" y="517"/>
                </a:cubicBezTo>
                <a:cubicBezTo>
                  <a:pt x="972" y="517"/>
                  <a:pt x="972" y="517"/>
                  <a:pt x="972" y="517"/>
                </a:cubicBezTo>
                <a:cubicBezTo>
                  <a:pt x="976" y="517"/>
                  <a:pt x="979" y="520"/>
                  <a:pt x="979" y="524"/>
                </a:cubicBezTo>
                <a:cubicBezTo>
                  <a:pt x="979" y="529"/>
                  <a:pt x="976" y="532"/>
                  <a:pt x="972" y="532"/>
                </a:cubicBezTo>
                <a:cubicBezTo>
                  <a:pt x="805" y="532"/>
                  <a:pt x="805" y="532"/>
                  <a:pt x="805" y="532"/>
                </a:cubicBezTo>
                <a:cubicBezTo>
                  <a:pt x="793" y="532"/>
                  <a:pt x="783" y="541"/>
                  <a:pt x="783" y="553"/>
                </a:cubicBezTo>
                <a:cubicBezTo>
                  <a:pt x="783" y="565"/>
                  <a:pt x="793" y="575"/>
                  <a:pt x="805" y="575"/>
                </a:cubicBezTo>
                <a:cubicBezTo>
                  <a:pt x="860" y="575"/>
                  <a:pt x="860" y="575"/>
                  <a:pt x="860" y="575"/>
                </a:cubicBezTo>
                <a:cubicBezTo>
                  <a:pt x="864" y="575"/>
                  <a:pt x="867" y="578"/>
                  <a:pt x="867" y="582"/>
                </a:cubicBezTo>
                <a:cubicBezTo>
                  <a:pt x="867" y="586"/>
                  <a:pt x="864" y="590"/>
                  <a:pt x="860" y="590"/>
                </a:cubicBezTo>
                <a:cubicBezTo>
                  <a:pt x="805" y="590"/>
                  <a:pt x="805" y="590"/>
                  <a:pt x="805" y="590"/>
                </a:cubicBezTo>
                <a:cubicBezTo>
                  <a:pt x="793" y="590"/>
                  <a:pt x="783" y="599"/>
                  <a:pt x="783" y="611"/>
                </a:cubicBezTo>
                <a:cubicBezTo>
                  <a:pt x="783" y="623"/>
                  <a:pt x="793" y="633"/>
                  <a:pt x="805" y="633"/>
                </a:cubicBezTo>
                <a:cubicBezTo>
                  <a:pt x="1011" y="633"/>
                  <a:pt x="1011" y="633"/>
                  <a:pt x="1011" y="633"/>
                </a:cubicBezTo>
                <a:cubicBezTo>
                  <a:pt x="1015" y="633"/>
                  <a:pt x="1018" y="636"/>
                  <a:pt x="1018" y="640"/>
                </a:cubicBezTo>
                <a:cubicBezTo>
                  <a:pt x="1018" y="644"/>
                  <a:pt x="1015" y="647"/>
                  <a:pt x="1011" y="647"/>
                </a:cubicBezTo>
                <a:cubicBezTo>
                  <a:pt x="763" y="647"/>
                  <a:pt x="763" y="647"/>
                  <a:pt x="763" y="647"/>
                </a:cubicBezTo>
                <a:cubicBezTo>
                  <a:pt x="751" y="647"/>
                  <a:pt x="741" y="657"/>
                  <a:pt x="741" y="669"/>
                </a:cubicBezTo>
                <a:cubicBezTo>
                  <a:pt x="741" y="681"/>
                  <a:pt x="751" y="691"/>
                  <a:pt x="763" y="691"/>
                </a:cubicBezTo>
                <a:cubicBezTo>
                  <a:pt x="1046" y="691"/>
                  <a:pt x="1046" y="691"/>
                  <a:pt x="1046" y="691"/>
                </a:cubicBezTo>
                <a:cubicBezTo>
                  <a:pt x="1050" y="691"/>
                  <a:pt x="1054" y="694"/>
                  <a:pt x="1054" y="698"/>
                </a:cubicBezTo>
                <a:cubicBezTo>
                  <a:pt x="1054" y="702"/>
                  <a:pt x="1050" y="705"/>
                  <a:pt x="1046" y="705"/>
                </a:cubicBezTo>
                <a:cubicBezTo>
                  <a:pt x="791" y="705"/>
                  <a:pt x="791" y="705"/>
                  <a:pt x="791" y="705"/>
                </a:cubicBezTo>
                <a:cubicBezTo>
                  <a:pt x="779" y="705"/>
                  <a:pt x="770" y="715"/>
                  <a:pt x="770" y="727"/>
                </a:cubicBezTo>
                <a:cubicBezTo>
                  <a:pt x="770" y="739"/>
                  <a:pt x="779" y="748"/>
                  <a:pt x="791" y="748"/>
                </a:cubicBezTo>
                <a:cubicBezTo>
                  <a:pt x="1104" y="748"/>
                  <a:pt x="1104" y="748"/>
                  <a:pt x="1104" y="748"/>
                </a:cubicBezTo>
                <a:cubicBezTo>
                  <a:pt x="1108" y="748"/>
                  <a:pt x="1111" y="752"/>
                  <a:pt x="1111" y="756"/>
                </a:cubicBezTo>
                <a:cubicBezTo>
                  <a:pt x="1111" y="760"/>
                  <a:pt x="1108" y="763"/>
                  <a:pt x="1104" y="763"/>
                </a:cubicBezTo>
                <a:cubicBezTo>
                  <a:pt x="905" y="763"/>
                  <a:pt x="905" y="763"/>
                  <a:pt x="905" y="763"/>
                </a:cubicBezTo>
                <a:cubicBezTo>
                  <a:pt x="893" y="763"/>
                  <a:pt x="883" y="773"/>
                  <a:pt x="883" y="785"/>
                </a:cubicBezTo>
                <a:cubicBezTo>
                  <a:pt x="883" y="797"/>
                  <a:pt x="893" y="806"/>
                  <a:pt x="905" y="806"/>
                </a:cubicBezTo>
                <a:cubicBezTo>
                  <a:pt x="1049" y="806"/>
                  <a:pt x="1049" y="806"/>
                  <a:pt x="1049" y="806"/>
                </a:cubicBezTo>
                <a:cubicBezTo>
                  <a:pt x="1053" y="806"/>
                  <a:pt x="1057" y="810"/>
                  <a:pt x="1057" y="814"/>
                </a:cubicBezTo>
                <a:cubicBezTo>
                  <a:pt x="1057" y="818"/>
                  <a:pt x="1053" y="821"/>
                  <a:pt x="1049" y="821"/>
                </a:cubicBezTo>
                <a:cubicBezTo>
                  <a:pt x="914" y="821"/>
                  <a:pt x="914" y="821"/>
                  <a:pt x="914" y="821"/>
                </a:cubicBezTo>
                <a:cubicBezTo>
                  <a:pt x="902" y="821"/>
                  <a:pt x="892" y="831"/>
                  <a:pt x="892" y="842"/>
                </a:cubicBezTo>
                <a:cubicBezTo>
                  <a:pt x="892" y="854"/>
                  <a:pt x="902" y="864"/>
                  <a:pt x="914" y="864"/>
                </a:cubicBezTo>
                <a:cubicBezTo>
                  <a:pt x="1053" y="864"/>
                  <a:pt x="1053" y="864"/>
                  <a:pt x="1053" y="864"/>
                </a:cubicBezTo>
                <a:cubicBezTo>
                  <a:pt x="1057" y="864"/>
                  <a:pt x="1061" y="867"/>
                  <a:pt x="1061" y="871"/>
                </a:cubicBezTo>
                <a:cubicBezTo>
                  <a:pt x="1061" y="875"/>
                  <a:pt x="1057" y="879"/>
                  <a:pt x="1053" y="879"/>
                </a:cubicBezTo>
                <a:cubicBezTo>
                  <a:pt x="919" y="879"/>
                  <a:pt x="919" y="879"/>
                  <a:pt x="919" y="879"/>
                </a:cubicBezTo>
                <a:cubicBezTo>
                  <a:pt x="907" y="879"/>
                  <a:pt x="898" y="888"/>
                  <a:pt x="898" y="900"/>
                </a:cubicBezTo>
                <a:cubicBezTo>
                  <a:pt x="898" y="912"/>
                  <a:pt x="907" y="922"/>
                  <a:pt x="919" y="922"/>
                </a:cubicBezTo>
                <a:cubicBezTo>
                  <a:pt x="1017" y="922"/>
                  <a:pt x="1017" y="922"/>
                  <a:pt x="1017" y="922"/>
                </a:cubicBezTo>
                <a:cubicBezTo>
                  <a:pt x="1021" y="922"/>
                  <a:pt x="1024" y="925"/>
                  <a:pt x="1024" y="929"/>
                </a:cubicBezTo>
                <a:cubicBezTo>
                  <a:pt x="1024" y="933"/>
                  <a:pt x="1021" y="936"/>
                  <a:pt x="1017" y="936"/>
                </a:cubicBezTo>
                <a:cubicBezTo>
                  <a:pt x="941" y="936"/>
                  <a:pt x="941" y="936"/>
                  <a:pt x="941" y="936"/>
                </a:cubicBezTo>
                <a:cubicBezTo>
                  <a:pt x="929" y="936"/>
                  <a:pt x="919" y="946"/>
                  <a:pt x="919" y="958"/>
                </a:cubicBezTo>
                <a:cubicBezTo>
                  <a:pt x="919" y="970"/>
                  <a:pt x="929" y="980"/>
                  <a:pt x="941" y="980"/>
                </a:cubicBezTo>
                <a:cubicBezTo>
                  <a:pt x="979" y="980"/>
                  <a:pt x="979" y="980"/>
                  <a:pt x="979" y="980"/>
                </a:cubicBezTo>
                <a:cubicBezTo>
                  <a:pt x="983" y="980"/>
                  <a:pt x="986" y="983"/>
                  <a:pt x="986" y="987"/>
                </a:cubicBezTo>
                <a:cubicBezTo>
                  <a:pt x="986" y="991"/>
                  <a:pt x="983" y="994"/>
                  <a:pt x="979" y="994"/>
                </a:cubicBezTo>
                <a:cubicBezTo>
                  <a:pt x="976" y="994"/>
                  <a:pt x="976" y="994"/>
                  <a:pt x="976" y="994"/>
                </a:cubicBezTo>
                <a:cubicBezTo>
                  <a:pt x="956" y="994"/>
                  <a:pt x="940" y="1010"/>
                  <a:pt x="940" y="1030"/>
                </a:cubicBezTo>
                <a:cubicBezTo>
                  <a:pt x="940" y="1050"/>
                  <a:pt x="956" y="1066"/>
                  <a:pt x="976" y="1066"/>
                </a:cubicBezTo>
                <a:cubicBezTo>
                  <a:pt x="1017" y="1066"/>
                  <a:pt x="1017" y="1066"/>
                  <a:pt x="1017" y="1066"/>
                </a:cubicBezTo>
                <a:cubicBezTo>
                  <a:pt x="1029" y="1066"/>
                  <a:pt x="1039" y="1076"/>
                  <a:pt x="1039" y="1088"/>
                </a:cubicBezTo>
                <a:cubicBezTo>
                  <a:pt x="1039" y="1100"/>
                  <a:pt x="1029" y="1110"/>
                  <a:pt x="1017" y="1110"/>
                </a:cubicBezTo>
                <a:cubicBezTo>
                  <a:pt x="443" y="1110"/>
                  <a:pt x="443" y="1110"/>
                  <a:pt x="443" y="1110"/>
                </a:cubicBezTo>
                <a:cubicBezTo>
                  <a:pt x="439" y="1110"/>
                  <a:pt x="436" y="1107"/>
                  <a:pt x="436" y="1103"/>
                </a:cubicBezTo>
                <a:cubicBezTo>
                  <a:pt x="436" y="1099"/>
                  <a:pt x="439" y="1095"/>
                  <a:pt x="443" y="1095"/>
                </a:cubicBezTo>
                <a:cubicBezTo>
                  <a:pt x="472" y="1095"/>
                  <a:pt x="472" y="1095"/>
                  <a:pt x="472" y="1095"/>
                </a:cubicBezTo>
                <a:cubicBezTo>
                  <a:pt x="484" y="1095"/>
                  <a:pt x="493" y="1086"/>
                  <a:pt x="493" y="1074"/>
                </a:cubicBezTo>
                <a:cubicBezTo>
                  <a:pt x="493" y="1062"/>
                  <a:pt x="484" y="1052"/>
                  <a:pt x="472" y="1052"/>
                </a:cubicBezTo>
                <a:cubicBezTo>
                  <a:pt x="443" y="1052"/>
                  <a:pt x="443" y="1052"/>
                  <a:pt x="443" y="1052"/>
                </a:cubicBezTo>
                <a:cubicBezTo>
                  <a:pt x="439" y="1052"/>
                  <a:pt x="436" y="1049"/>
                  <a:pt x="436" y="1045"/>
                </a:cubicBezTo>
                <a:cubicBezTo>
                  <a:pt x="436" y="1041"/>
                  <a:pt x="439" y="1037"/>
                  <a:pt x="443" y="1037"/>
                </a:cubicBezTo>
                <a:cubicBezTo>
                  <a:pt x="495" y="1037"/>
                  <a:pt x="495" y="1037"/>
                  <a:pt x="495" y="1037"/>
                </a:cubicBezTo>
                <a:cubicBezTo>
                  <a:pt x="507" y="1037"/>
                  <a:pt x="517" y="1028"/>
                  <a:pt x="517" y="1016"/>
                </a:cubicBezTo>
                <a:cubicBezTo>
                  <a:pt x="517" y="1004"/>
                  <a:pt x="507" y="994"/>
                  <a:pt x="495" y="994"/>
                </a:cubicBezTo>
                <a:cubicBezTo>
                  <a:pt x="438" y="994"/>
                  <a:pt x="438" y="994"/>
                  <a:pt x="438" y="994"/>
                </a:cubicBezTo>
                <a:cubicBezTo>
                  <a:pt x="434" y="994"/>
                  <a:pt x="431" y="991"/>
                  <a:pt x="431" y="987"/>
                </a:cubicBezTo>
                <a:cubicBezTo>
                  <a:pt x="431" y="983"/>
                  <a:pt x="434" y="980"/>
                  <a:pt x="438" y="980"/>
                </a:cubicBezTo>
                <a:cubicBezTo>
                  <a:pt x="551" y="980"/>
                  <a:pt x="551" y="980"/>
                  <a:pt x="551" y="980"/>
                </a:cubicBezTo>
                <a:cubicBezTo>
                  <a:pt x="563" y="980"/>
                  <a:pt x="572" y="970"/>
                  <a:pt x="572" y="958"/>
                </a:cubicBezTo>
                <a:cubicBezTo>
                  <a:pt x="572" y="946"/>
                  <a:pt x="563" y="936"/>
                  <a:pt x="551" y="936"/>
                </a:cubicBezTo>
                <a:cubicBezTo>
                  <a:pt x="446" y="936"/>
                  <a:pt x="446" y="936"/>
                  <a:pt x="446" y="936"/>
                </a:cubicBezTo>
                <a:cubicBezTo>
                  <a:pt x="442" y="936"/>
                  <a:pt x="439" y="933"/>
                  <a:pt x="439" y="929"/>
                </a:cubicBezTo>
                <a:cubicBezTo>
                  <a:pt x="439" y="925"/>
                  <a:pt x="442" y="922"/>
                  <a:pt x="446" y="922"/>
                </a:cubicBezTo>
                <a:cubicBezTo>
                  <a:pt x="593" y="922"/>
                  <a:pt x="593" y="922"/>
                  <a:pt x="593" y="922"/>
                </a:cubicBezTo>
                <a:cubicBezTo>
                  <a:pt x="605" y="922"/>
                  <a:pt x="614" y="912"/>
                  <a:pt x="614" y="900"/>
                </a:cubicBezTo>
                <a:cubicBezTo>
                  <a:pt x="614" y="888"/>
                  <a:pt x="605" y="879"/>
                  <a:pt x="593" y="879"/>
                </a:cubicBezTo>
                <a:cubicBezTo>
                  <a:pt x="417" y="879"/>
                  <a:pt x="417" y="879"/>
                  <a:pt x="417" y="879"/>
                </a:cubicBezTo>
                <a:cubicBezTo>
                  <a:pt x="413" y="879"/>
                  <a:pt x="410" y="875"/>
                  <a:pt x="410" y="871"/>
                </a:cubicBezTo>
                <a:cubicBezTo>
                  <a:pt x="410" y="867"/>
                  <a:pt x="413" y="864"/>
                  <a:pt x="417" y="864"/>
                </a:cubicBezTo>
                <a:cubicBezTo>
                  <a:pt x="607" y="864"/>
                  <a:pt x="607" y="864"/>
                  <a:pt x="607" y="864"/>
                </a:cubicBezTo>
                <a:cubicBezTo>
                  <a:pt x="619" y="864"/>
                  <a:pt x="629" y="854"/>
                  <a:pt x="629" y="842"/>
                </a:cubicBezTo>
                <a:cubicBezTo>
                  <a:pt x="629" y="831"/>
                  <a:pt x="619" y="821"/>
                  <a:pt x="607" y="821"/>
                </a:cubicBezTo>
                <a:cubicBezTo>
                  <a:pt x="377" y="821"/>
                  <a:pt x="377" y="821"/>
                  <a:pt x="377" y="821"/>
                </a:cubicBezTo>
                <a:cubicBezTo>
                  <a:pt x="373" y="821"/>
                  <a:pt x="370" y="818"/>
                  <a:pt x="370" y="814"/>
                </a:cubicBezTo>
                <a:cubicBezTo>
                  <a:pt x="370" y="810"/>
                  <a:pt x="373" y="806"/>
                  <a:pt x="377" y="806"/>
                </a:cubicBezTo>
                <a:cubicBezTo>
                  <a:pt x="529" y="806"/>
                  <a:pt x="529" y="806"/>
                  <a:pt x="529" y="806"/>
                </a:cubicBezTo>
                <a:cubicBezTo>
                  <a:pt x="541" y="806"/>
                  <a:pt x="551" y="797"/>
                  <a:pt x="551" y="785"/>
                </a:cubicBezTo>
                <a:cubicBezTo>
                  <a:pt x="551" y="773"/>
                  <a:pt x="541" y="763"/>
                  <a:pt x="529" y="763"/>
                </a:cubicBezTo>
                <a:cubicBezTo>
                  <a:pt x="337" y="763"/>
                  <a:pt x="337" y="763"/>
                  <a:pt x="337" y="763"/>
                </a:cubicBezTo>
                <a:cubicBezTo>
                  <a:pt x="333" y="763"/>
                  <a:pt x="330" y="760"/>
                  <a:pt x="330" y="756"/>
                </a:cubicBezTo>
                <a:cubicBezTo>
                  <a:pt x="330" y="752"/>
                  <a:pt x="333" y="748"/>
                  <a:pt x="337" y="748"/>
                </a:cubicBezTo>
                <a:cubicBezTo>
                  <a:pt x="353" y="748"/>
                  <a:pt x="353" y="748"/>
                  <a:pt x="353" y="748"/>
                </a:cubicBezTo>
                <a:cubicBezTo>
                  <a:pt x="365" y="748"/>
                  <a:pt x="375" y="739"/>
                  <a:pt x="375" y="727"/>
                </a:cubicBezTo>
                <a:cubicBezTo>
                  <a:pt x="375" y="715"/>
                  <a:pt x="365" y="705"/>
                  <a:pt x="353" y="705"/>
                </a:cubicBezTo>
                <a:cubicBezTo>
                  <a:pt x="273" y="705"/>
                  <a:pt x="273" y="705"/>
                  <a:pt x="273" y="705"/>
                </a:cubicBezTo>
                <a:cubicBezTo>
                  <a:pt x="269" y="705"/>
                  <a:pt x="266" y="702"/>
                  <a:pt x="266" y="698"/>
                </a:cubicBezTo>
                <a:cubicBezTo>
                  <a:pt x="266" y="694"/>
                  <a:pt x="269" y="691"/>
                  <a:pt x="273" y="691"/>
                </a:cubicBezTo>
                <a:cubicBezTo>
                  <a:pt x="276" y="691"/>
                  <a:pt x="276" y="691"/>
                  <a:pt x="276" y="691"/>
                </a:cubicBezTo>
                <a:cubicBezTo>
                  <a:pt x="288" y="691"/>
                  <a:pt x="297" y="681"/>
                  <a:pt x="297" y="669"/>
                </a:cubicBezTo>
                <a:cubicBezTo>
                  <a:pt x="297" y="657"/>
                  <a:pt x="288" y="647"/>
                  <a:pt x="276" y="647"/>
                </a:cubicBezTo>
                <a:cubicBezTo>
                  <a:pt x="236" y="647"/>
                  <a:pt x="236" y="647"/>
                  <a:pt x="236" y="647"/>
                </a:cubicBezTo>
                <a:cubicBezTo>
                  <a:pt x="232" y="647"/>
                  <a:pt x="229" y="644"/>
                  <a:pt x="229" y="640"/>
                </a:cubicBezTo>
                <a:cubicBezTo>
                  <a:pt x="229" y="636"/>
                  <a:pt x="232" y="633"/>
                  <a:pt x="236" y="633"/>
                </a:cubicBezTo>
                <a:cubicBezTo>
                  <a:pt x="266" y="633"/>
                  <a:pt x="266" y="633"/>
                  <a:pt x="266" y="633"/>
                </a:cubicBezTo>
                <a:cubicBezTo>
                  <a:pt x="278" y="633"/>
                  <a:pt x="288" y="623"/>
                  <a:pt x="288" y="611"/>
                </a:cubicBezTo>
                <a:cubicBezTo>
                  <a:pt x="288" y="599"/>
                  <a:pt x="278" y="590"/>
                  <a:pt x="266" y="590"/>
                </a:cubicBezTo>
                <a:cubicBezTo>
                  <a:pt x="190" y="590"/>
                  <a:pt x="190" y="590"/>
                  <a:pt x="190" y="590"/>
                </a:cubicBezTo>
                <a:cubicBezTo>
                  <a:pt x="186" y="590"/>
                  <a:pt x="182" y="586"/>
                  <a:pt x="182" y="582"/>
                </a:cubicBezTo>
                <a:cubicBezTo>
                  <a:pt x="182" y="578"/>
                  <a:pt x="186" y="575"/>
                  <a:pt x="190" y="575"/>
                </a:cubicBezTo>
                <a:cubicBezTo>
                  <a:pt x="381" y="575"/>
                  <a:pt x="381" y="575"/>
                  <a:pt x="381" y="575"/>
                </a:cubicBezTo>
                <a:cubicBezTo>
                  <a:pt x="393" y="575"/>
                  <a:pt x="402" y="565"/>
                  <a:pt x="402" y="553"/>
                </a:cubicBezTo>
                <a:cubicBezTo>
                  <a:pt x="402" y="541"/>
                  <a:pt x="393" y="532"/>
                  <a:pt x="381" y="532"/>
                </a:cubicBezTo>
                <a:cubicBezTo>
                  <a:pt x="162" y="532"/>
                  <a:pt x="162" y="532"/>
                  <a:pt x="162" y="532"/>
                </a:cubicBezTo>
                <a:cubicBezTo>
                  <a:pt x="158" y="532"/>
                  <a:pt x="154" y="529"/>
                  <a:pt x="154" y="524"/>
                </a:cubicBezTo>
                <a:cubicBezTo>
                  <a:pt x="154" y="520"/>
                  <a:pt x="158" y="517"/>
                  <a:pt x="162" y="517"/>
                </a:cubicBezTo>
                <a:cubicBezTo>
                  <a:pt x="433" y="517"/>
                  <a:pt x="433" y="517"/>
                  <a:pt x="433" y="517"/>
                </a:cubicBezTo>
                <a:cubicBezTo>
                  <a:pt x="445" y="517"/>
                  <a:pt x="454" y="507"/>
                  <a:pt x="454" y="496"/>
                </a:cubicBezTo>
                <a:cubicBezTo>
                  <a:pt x="454" y="484"/>
                  <a:pt x="445" y="474"/>
                  <a:pt x="433" y="474"/>
                </a:cubicBezTo>
                <a:cubicBezTo>
                  <a:pt x="180" y="474"/>
                  <a:pt x="180" y="474"/>
                  <a:pt x="180" y="474"/>
                </a:cubicBezTo>
                <a:cubicBezTo>
                  <a:pt x="176" y="474"/>
                  <a:pt x="173" y="471"/>
                  <a:pt x="173" y="467"/>
                </a:cubicBezTo>
                <a:cubicBezTo>
                  <a:pt x="173" y="463"/>
                  <a:pt x="176" y="459"/>
                  <a:pt x="180" y="459"/>
                </a:cubicBezTo>
                <a:cubicBezTo>
                  <a:pt x="518" y="459"/>
                  <a:pt x="518" y="459"/>
                  <a:pt x="518" y="459"/>
                </a:cubicBezTo>
                <a:cubicBezTo>
                  <a:pt x="530" y="459"/>
                  <a:pt x="540" y="450"/>
                  <a:pt x="540" y="438"/>
                </a:cubicBezTo>
                <a:cubicBezTo>
                  <a:pt x="540" y="426"/>
                  <a:pt x="530" y="416"/>
                  <a:pt x="518" y="416"/>
                </a:cubicBezTo>
                <a:cubicBezTo>
                  <a:pt x="164" y="416"/>
                  <a:pt x="164" y="416"/>
                  <a:pt x="164" y="416"/>
                </a:cubicBezTo>
                <a:cubicBezTo>
                  <a:pt x="160" y="416"/>
                  <a:pt x="156" y="413"/>
                  <a:pt x="156" y="409"/>
                </a:cubicBezTo>
                <a:cubicBezTo>
                  <a:pt x="156" y="405"/>
                  <a:pt x="160" y="402"/>
                  <a:pt x="164" y="402"/>
                </a:cubicBezTo>
                <a:cubicBezTo>
                  <a:pt x="522" y="402"/>
                  <a:pt x="522" y="402"/>
                  <a:pt x="522" y="402"/>
                </a:cubicBezTo>
                <a:cubicBezTo>
                  <a:pt x="534" y="402"/>
                  <a:pt x="544" y="392"/>
                  <a:pt x="544" y="380"/>
                </a:cubicBezTo>
                <a:cubicBezTo>
                  <a:pt x="544" y="378"/>
                  <a:pt x="543" y="375"/>
                  <a:pt x="543" y="373"/>
                </a:cubicBezTo>
                <a:cubicBezTo>
                  <a:pt x="625" y="373"/>
                  <a:pt x="625" y="373"/>
                  <a:pt x="625" y="373"/>
                </a:cubicBezTo>
                <a:cubicBezTo>
                  <a:pt x="636" y="373"/>
                  <a:pt x="646" y="363"/>
                  <a:pt x="646" y="351"/>
                </a:cubicBezTo>
                <a:cubicBezTo>
                  <a:pt x="646" y="339"/>
                  <a:pt x="636" y="330"/>
                  <a:pt x="625" y="330"/>
                </a:cubicBezTo>
                <a:cubicBezTo>
                  <a:pt x="601" y="330"/>
                  <a:pt x="601" y="330"/>
                  <a:pt x="601" y="330"/>
                </a:cubicBezTo>
                <a:cubicBezTo>
                  <a:pt x="597" y="330"/>
                  <a:pt x="594" y="326"/>
                  <a:pt x="594" y="322"/>
                </a:cubicBezTo>
                <a:cubicBezTo>
                  <a:pt x="594" y="318"/>
                  <a:pt x="597" y="315"/>
                  <a:pt x="601" y="315"/>
                </a:cubicBezTo>
                <a:cubicBezTo>
                  <a:pt x="721" y="315"/>
                  <a:pt x="721" y="315"/>
                  <a:pt x="721" y="315"/>
                </a:cubicBezTo>
                <a:cubicBezTo>
                  <a:pt x="733" y="315"/>
                  <a:pt x="743" y="305"/>
                  <a:pt x="743" y="294"/>
                </a:cubicBezTo>
                <a:cubicBezTo>
                  <a:pt x="743" y="282"/>
                  <a:pt x="733" y="272"/>
                  <a:pt x="721" y="272"/>
                </a:cubicBezTo>
                <a:cubicBezTo>
                  <a:pt x="600" y="272"/>
                  <a:pt x="600" y="272"/>
                  <a:pt x="600" y="272"/>
                </a:cubicBezTo>
                <a:cubicBezTo>
                  <a:pt x="596" y="272"/>
                  <a:pt x="593" y="269"/>
                  <a:pt x="593" y="265"/>
                </a:cubicBezTo>
                <a:cubicBezTo>
                  <a:pt x="593" y="261"/>
                  <a:pt x="596" y="257"/>
                  <a:pt x="600" y="257"/>
                </a:cubicBezTo>
                <a:cubicBezTo>
                  <a:pt x="734" y="257"/>
                  <a:pt x="734" y="257"/>
                  <a:pt x="734" y="257"/>
                </a:cubicBezTo>
                <a:cubicBezTo>
                  <a:pt x="746" y="257"/>
                  <a:pt x="756" y="248"/>
                  <a:pt x="756" y="236"/>
                </a:cubicBezTo>
                <a:cubicBezTo>
                  <a:pt x="756" y="224"/>
                  <a:pt x="746" y="214"/>
                  <a:pt x="734" y="214"/>
                </a:cubicBezTo>
                <a:cubicBezTo>
                  <a:pt x="581" y="214"/>
                  <a:pt x="581" y="214"/>
                  <a:pt x="581" y="214"/>
                </a:cubicBezTo>
                <a:cubicBezTo>
                  <a:pt x="577" y="214"/>
                  <a:pt x="573" y="211"/>
                  <a:pt x="573" y="207"/>
                </a:cubicBezTo>
                <a:cubicBezTo>
                  <a:pt x="573" y="203"/>
                  <a:pt x="577" y="200"/>
                  <a:pt x="581" y="200"/>
                </a:cubicBezTo>
                <a:cubicBezTo>
                  <a:pt x="749" y="200"/>
                  <a:pt x="749" y="200"/>
                  <a:pt x="749" y="200"/>
                </a:cubicBezTo>
                <a:cubicBezTo>
                  <a:pt x="760" y="200"/>
                  <a:pt x="770" y="190"/>
                  <a:pt x="770" y="178"/>
                </a:cubicBezTo>
                <a:cubicBezTo>
                  <a:pt x="770" y="166"/>
                  <a:pt x="760" y="156"/>
                  <a:pt x="749" y="156"/>
                </a:cubicBezTo>
                <a:cubicBezTo>
                  <a:pt x="561" y="156"/>
                  <a:pt x="561" y="156"/>
                  <a:pt x="561" y="156"/>
                </a:cubicBezTo>
                <a:cubicBezTo>
                  <a:pt x="557" y="156"/>
                  <a:pt x="554" y="153"/>
                  <a:pt x="554" y="149"/>
                </a:cubicBezTo>
                <a:cubicBezTo>
                  <a:pt x="554" y="145"/>
                  <a:pt x="557" y="142"/>
                  <a:pt x="561" y="142"/>
                </a:cubicBezTo>
                <a:cubicBezTo>
                  <a:pt x="754" y="142"/>
                  <a:pt x="754" y="142"/>
                  <a:pt x="754" y="142"/>
                </a:cubicBezTo>
                <a:cubicBezTo>
                  <a:pt x="766" y="142"/>
                  <a:pt x="776" y="132"/>
                  <a:pt x="776" y="120"/>
                </a:cubicBezTo>
                <a:cubicBezTo>
                  <a:pt x="776" y="108"/>
                  <a:pt x="766" y="99"/>
                  <a:pt x="754" y="99"/>
                </a:cubicBezTo>
                <a:cubicBezTo>
                  <a:pt x="622" y="99"/>
                  <a:pt x="622" y="99"/>
                  <a:pt x="622" y="99"/>
                </a:cubicBezTo>
                <a:cubicBezTo>
                  <a:pt x="618" y="99"/>
                  <a:pt x="614" y="95"/>
                  <a:pt x="614" y="91"/>
                </a:cubicBezTo>
                <a:cubicBezTo>
                  <a:pt x="614" y="87"/>
                  <a:pt x="618" y="84"/>
                  <a:pt x="622" y="84"/>
                </a:cubicBezTo>
                <a:cubicBezTo>
                  <a:pt x="1237" y="84"/>
                  <a:pt x="1237" y="84"/>
                  <a:pt x="1237" y="84"/>
                </a:cubicBezTo>
                <a:cubicBezTo>
                  <a:pt x="1241" y="84"/>
                  <a:pt x="1244" y="87"/>
                  <a:pt x="1244" y="91"/>
                </a:cubicBezTo>
                <a:cubicBezTo>
                  <a:pt x="1244" y="95"/>
                  <a:pt x="1241" y="99"/>
                  <a:pt x="1237" y="99"/>
                </a:cubicBezTo>
                <a:cubicBezTo>
                  <a:pt x="1225" y="99"/>
                  <a:pt x="1225" y="99"/>
                  <a:pt x="1225" y="99"/>
                </a:cubicBezTo>
                <a:cubicBezTo>
                  <a:pt x="1213" y="99"/>
                  <a:pt x="1203" y="108"/>
                  <a:pt x="1203" y="120"/>
                </a:cubicBezTo>
                <a:cubicBezTo>
                  <a:pt x="1203" y="132"/>
                  <a:pt x="1213" y="142"/>
                  <a:pt x="1225" y="142"/>
                </a:cubicBezTo>
                <a:cubicBezTo>
                  <a:pt x="1693" y="142"/>
                  <a:pt x="1693" y="142"/>
                  <a:pt x="1693" y="142"/>
                </a:cubicBezTo>
                <a:cubicBezTo>
                  <a:pt x="1697" y="142"/>
                  <a:pt x="1701" y="145"/>
                  <a:pt x="1701" y="149"/>
                </a:cubicBezTo>
                <a:cubicBezTo>
                  <a:pt x="1701" y="153"/>
                  <a:pt x="1697" y="156"/>
                  <a:pt x="1693" y="156"/>
                </a:cubicBezTo>
                <a:cubicBezTo>
                  <a:pt x="1075" y="156"/>
                  <a:pt x="1075" y="156"/>
                  <a:pt x="1075" y="156"/>
                </a:cubicBezTo>
                <a:cubicBezTo>
                  <a:pt x="1063" y="156"/>
                  <a:pt x="1054" y="166"/>
                  <a:pt x="1054" y="178"/>
                </a:cubicBezTo>
                <a:cubicBezTo>
                  <a:pt x="1054" y="190"/>
                  <a:pt x="1063" y="200"/>
                  <a:pt x="1075" y="200"/>
                </a:cubicBezTo>
                <a:cubicBezTo>
                  <a:pt x="1686" y="200"/>
                  <a:pt x="1686" y="200"/>
                  <a:pt x="1686" y="200"/>
                </a:cubicBezTo>
                <a:cubicBezTo>
                  <a:pt x="1690" y="200"/>
                  <a:pt x="1693" y="203"/>
                  <a:pt x="1693" y="207"/>
                </a:cubicBezTo>
                <a:cubicBezTo>
                  <a:pt x="1693" y="211"/>
                  <a:pt x="1690" y="214"/>
                  <a:pt x="1686" y="214"/>
                </a:cubicBezTo>
                <a:cubicBezTo>
                  <a:pt x="1145" y="214"/>
                  <a:pt x="1145" y="214"/>
                  <a:pt x="1145" y="214"/>
                </a:cubicBezTo>
                <a:cubicBezTo>
                  <a:pt x="1133" y="214"/>
                  <a:pt x="1123" y="224"/>
                  <a:pt x="1123" y="236"/>
                </a:cubicBezTo>
                <a:cubicBezTo>
                  <a:pt x="1123" y="248"/>
                  <a:pt x="1133" y="257"/>
                  <a:pt x="1145" y="257"/>
                </a:cubicBezTo>
                <a:cubicBezTo>
                  <a:pt x="1683" y="257"/>
                  <a:pt x="1683" y="257"/>
                  <a:pt x="1683" y="257"/>
                </a:cubicBezTo>
                <a:cubicBezTo>
                  <a:pt x="1687" y="257"/>
                  <a:pt x="1691" y="261"/>
                  <a:pt x="1691" y="265"/>
                </a:cubicBezTo>
                <a:cubicBezTo>
                  <a:pt x="1691" y="269"/>
                  <a:pt x="1687" y="272"/>
                  <a:pt x="1683" y="272"/>
                </a:cubicBezTo>
                <a:cubicBezTo>
                  <a:pt x="940" y="272"/>
                  <a:pt x="940" y="272"/>
                  <a:pt x="940" y="272"/>
                </a:cubicBezTo>
                <a:cubicBezTo>
                  <a:pt x="929" y="272"/>
                  <a:pt x="919" y="282"/>
                  <a:pt x="919" y="294"/>
                </a:cubicBezTo>
                <a:cubicBezTo>
                  <a:pt x="919" y="305"/>
                  <a:pt x="929" y="315"/>
                  <a:pt x="940" y="315"/>
                </a:cubicBezTo>
                <a:cubicBezTo>
                  <a:pt x="1553" y="315"/>
                  <a:pt x="1553" y="315"/>
                  <a:pt x="1553" y="315"/>
                </a:cubicBezTo>
                <a:cubicBezTo>
                  <a:pt x="1557" y="315"/>
                  <a:pt x="1561" y="318"/>
                  <a:pt x="1561" y="322"/>
                </a:cubicBezTo>
                <a:cubicBezTo>
                  <a:pt x="1561" y="326"/>
                  <a:pt x="1557" y="330"/>
                  <a:pt x="1553" y="330"/>
                </a:cubicBezTo>
                <a:cubicBezTo>
                  <a:pt x="888" y="330"/>
                  <a:pt x="888" y="330"/>
                  <a:pt x="888" y="330"/>
                </a:cubicBezTo>
                <a:cubicBezTo>
                  <a:pt x="876" y="330"/>
                  <a:pt x="867" y="339"/>
                  <a:pt x="867" y="351"/>
                </a:cubicBezTo>
                <a:cubicBezTo>
                  <a:pt x="867" y="354"/>
                  <a:pt x="867" y="356"/>
                  <a:pt x="868" y="358"/>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1869170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spTree>
    <p:extLst>
      <p:ext uri="{BB962C8B-B14F-4D97-AF65-F5344CB8AC3E}">
        <p14:creationId xmlns:p14="http://schemas.microsoft.com/office/powerpoint/2010/main" val="8062536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77425594"/>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361302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991241" y="6566898"/>
            <a:ext cx="2209517"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a:t>
            </a:r>
          </a:p>
        </p:txBody>
      </p:sp>
    </p:spTree>
    <p:extLst>
      <p:ext uri="{BB962C8B-B14F-4D97-AF65-F5344CB8AC3E}">
        <p14:creationId xmlns:p14="http://schemas.microsoft.com/office/powerpoint/2010/main" val="258344725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1293874"/>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3416580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4582961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685594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8460378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2346392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52187698"/>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4520036"/>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89780447"/>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30098093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991241" y="6566898"/>
            <a:ext cx="2209517"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a:t>
            </a:r>
          </a:p>
        </p:txBody>
      </p:sp>
    </p:spTree>
    <p:extLst>
      <p:ext uri="{BB962C8B-B14F-4D97-AF65-F5344CB8AC3E}">
        <p14:creationId xmlns:p14="http://schemas.microsoft.com/office/powerpoint/2010/main" val="339175971"/>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352977"/>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06045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6969450"/>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7627020"/>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7481916"/>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188F"/>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690575831"/>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80567766"/>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Course Title">
    <p:spTree>
      <p:nvGrpSpPr>
        <p:cNvPr id="1" name=""/>
        <p:cNvGrpSpPr/>
        <p:nvPr/>
      </p:nvGrpSpPr>
      <p:grpSpPr>
        <a:xfrm>
          <a:off x="0" y="0"/>
          <a:ext cx="0" cy="0"/>
          <a:chOff x="0" y="0"/>
          <a:chExt cx="0" cy="0"/>
        </a:xfrm>
      </p:grpSpPr>
      <p:sp>
        <p:nvSpPr>
          <p:cNvPr id="13" name="TextBox 12"/>
          <p:cNvSpPr txBox="1"/>
          <p:nvPr/>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Course Title</a:t>
            </a:r>
          </a:p>
        </p:txBody>
      </p:sp>
    </p:spTree>
    <p:extLst>
      <p:ext uri="{BB962C8B-B14F-4D97-AF65-F5344CB8AC3E}">
        <p14:creationId xmlns:p14="http://schemas.microsoft.com/office/powerpoint/2010/main" val="40800910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extBox 5"/>
          <p:cNvSpPr txBox="1"/>
          <p:nvPr/>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dirty="0">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dirty="0">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dirty="0">
                <a:solidFill>
                  <a:srgbClr val="000000">
                    <a:alpha val="87000"/>
                  </a:srgbClr>
                </a:solidFill>
              </a:rPr>
              <a:t>For more information, see Use of Microsoft Copyrighted Content at</a:t>
            </a:r>
          </a:p>
          <a:p>
            <a:pPr algn="ctr" defTabSz="609585">
              <a:lnSpc>
                <a:spcPct val="90000"/>
              </a:lnSpc>
              <a:spcAft>
                <a:spcPts val="800"/>
              </a:spcAft>
            </a:pPr>
            <a:r>
              <a:rPr lang="en-US" sz="1333" dirty="0">
                <a:solidFill>
                  <a:srgbClr val="000000">
                    <a:alpha val="87000"/>
                  </a:srgbClr>
                </a:solidFill>
                <a:hlinkClick r:id="rId2"/>
              </a:rPr>
              <a:t>http://www.microsoft.com/about/legal/permissions/</a:t>
            </a:r>
            <a:endParaRPr lang="en-US" sz="1333" dirty="0">
              <a:solidFill>
                <a:srgbClr val="000000">
                  <a:alpha val="87000"/>
                </a:srgbClr>
              </a:solidFill>
            </a:endParaRPr>
          </a:p>
        </p:txBody>
      </p:sp>
      <p:sp>
        <p:nvSpPr>
          <p:cNvPr id="7" name="TextBox 6"/>
          <p:cNvSpPr txBox="1"/>
          <p:nvPr/>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dirty="0">
                <a:solidFill>
                  <a:srgbClr val="000000"/>
                </a:solidFill>
              </a:rPr>
              <a:t>Conditions and Terms of Use</a:t>
            </a:r>
            <a:endParaRPr lang="en-US" sz="1467" dirty="0">
              <a:solidFill>
                <a:srgbClr val="000000"/>
              </a:solidFill>
            </a:endParaRPr>
          </a:p>
        </p:txBody>
      </p:sp>
      <p:sp>
        <p:nvSpPr>
          <p:cNvPr id="8" name="TextBox 7"/>
          <p:cNvSpPr txBox="1"/>
          <p:nvPr/>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dirty="0">
                <a:solidFill>
                  <a:srgbClr val="000000"/>
                </a:solidFill>
              </a:rPr>
              <a:t>Copyright and Trademarks</a:t>
            </a:r>
          </a:p>
        </p:txBody>
      </p:sp>
      <p:sp>
        <p:nvSpPr>
          <p:cNvPr id="9" name="TextBox 8"/>
          <p:cNvSpPr txBox="1"/>
          <p:nvPr/>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dirty="0">
                <a:solidFill>
                  <a:srgbClr val="277EB5"/>
                </a:solidFill>
              </a:rPr>
              <a:t>Microsoft Confidential</a:t>
            </a:r>
          </a:p>
        </p:txBody>
      </p:sp>
      <p:sp>
        <p:nvSpPr>
          <p:cNvPr id="10" name="TextBox 9"/>
          <p:cNvSpPr txBox="1"/>
          <p:nvPr/>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dirty="0">
                <a:solidFill>
                  <a:srgbClr val="277EB5"/>
                </a:solidFill>
              </a:rPr>
              <a:t>© 2014 Microsoft Corporation. All rights reserved.</a:t>
            </a:r>
          </a:p>
        </p:txBody>
      </p:sp>
      <p:sp>
        <p:nvSpPr>
          <p:cNvPr id="11" name="TextBox 10"/>
          <p:cNvSpPr txBox="1"/>
          <p:nvPr/>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dirty="0">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dirty="0">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dirty="0">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dirty="0">
              <a:solidFill>
                <a:srgbClr val="000000">
                  <a:alpha val="87000"/>
                </a:srgbClr>
              </a:solidFill>
            </a:endParaRPr>
          </a:p>
        </p:txBody>
      </p:sp>
    </p:spTree>
    <p:extLst>
      <p:ext uri="{BB962C8B-B14F-4D97-AF65-F5344CB8AC3E}">
        <p14:creationId xmlns:p14="http://schemas.microsoft.com/office/powerpoint/2010/main" val="192375843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endParaRPr lang="en-US" dirty="0"/>
          </a:p>
        </p:txBody>
      </p:sp>
      <p:sp>
        <p:nvSpPr>
          <p:cNvPr id="7" name="Text Placeholder 6"/>
          <p:cNvSpPr>
            <a:spLocks noGrp="1"/>
          </p:cNvSpPr>
          <p:nvPr>
            <p:ph type="body" sz="quarter" idx="13"/>
          </p:nvPr>
        </p:nvSpPr>
        <p:spPr>
          <a:xfrm>
            <a:off x="402336" y="1143000"/>
            <a:ext cx="11173968" cy="4956048"/>
          </a:xfrm>
        </p:spPr>
        <p:txBody>
          <a:bodyPr/>
          <a:lstStyle>
            <a:lvl2pPr>
              <a:buSzPct val="9000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3"/>
          <p:cNvSpPr txBox="1">
            <a:spLocks/>
          </p:cNvSpPr>
          <p:nvPr/>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25009385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991241" y="6566898"/>
            <a:ext cx="2209517"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a:t>
            </a:r>
          </a:p>
        </p:txBody>
      </p:sp>
    </p:spTree>
    <p:extLst>
      <p:ext uri="{BB962C8B-B14F-4D97-AF65-F5344CB8AC3E}">
        <p14:creationId xmlns:p14="http://schemas.microsoft.com/office/powerpoint/2010/main" val="3221915870"/>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600" baseline="0">
                <a:solidFill>
                  <a:srgbClr val="0A5BBA"/>
                </a:solidFill>
                <a:latin typeface="Segoe UI Light" panose="020B0502040204020203" pitchFamily="34" charset="0"/>
                <a:cs typeface="Segoe UI Light" panose="020B0502040204020203" pitchFamily="34" charset="0"/>
              </a:defRPr>
            </a:lvl1pPr>
          </a:lstStyle>
          <a:p>
            <a:r>
              <a:rPr lang="en-US" dirty="0"/>
              <a:t>Notes Continued</a:t>
            </a:r>
          </a:p>
        </p:txBody>
      </p:sp>
      <p:sp>
        <p:nvSpPr>
          <p:cNvPr id="8"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294977657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dirty="0"/>
              <a:t>Module #: Module Title</a:t>
            </a:r>
          </a:p>
        </p:txBody>
      </p:sp>
      <p:sp>
        <p:nvSpPr>
          <p:cNvPr id="8"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Module Overview</a:t>
            </a:r>
          </a:p>
        </p:txBody>
      </p:sp>
    </p:spTree>
    <p:extLst>
      <p:ext uri="{BB962C8B-B14F-4D97-AF65-F5344CB8AC3E}">
        <p14:creationId xmlns:p14="http://schemas.microsoft.com/office/powerpoint/2010/main" val="403343173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Lesson: Lesson Title</a:t>
            </a:r>
          </a:p>
        </p:txBody>
      </p:sp>
      <p:sp>
        <p:nvSpPr>
          <p:cNvPr id="11"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273106020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dirty="0"/>
              <a:t>Add single point here</a:t>
            </a:r>
          </a:p>
        </p:txBody>
      </p:sp>
      <p:sp>
        <p:nvSpPr>
          <p:cNvPr id="8"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65254887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Demonstration: Title of Demo</a:t>
            </a:r>
          </a:p>
        </p:txBody>
      </p:sp>
    </p:spTree>
    <p:extLst>
      <p:ext uri="{BB962C8B-B14F-4D97-AF65-F5344CB8AC3E}">
        <p14:creationId xmlns:p14="http://schemas.microsoft.com/office/powerpoint/2010/main" val="40821164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Lab: Title of Lab</a:t>
            </a:r>
          </a:p>
        </p:txBody>
      </p:sp>
    </p:spTree>
    <p:extLst>
      <p:ext uri="{BB962C8B-B14F-4D97-AF65-F5344CB8AC3E}">
        <p14:creationId xmlns:p14="http://schemas.microsoft.com/office/powerpoint/2010/main" val="425710856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3" name="TextBox 12"/>
          <p:cNvSpPr txBox="1"/>
          <p:nvPr/>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Tree>
    <p:extLst>
      <p:ext uri="{BB962C8B-B14F-4D97-AF65-F5344CB8AC3E}">
        <p14:creationId xmlns:p14="http://schemas.microsoft.com/office/powerpoint/2010/main" val="1243449127"/>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Tree>
    <p:extLst>
      <p:ext uri="{BB962C8B-B14F-4D97-AF65-F5344CB8AC3E}">
        <p14:creationId xmlns:p14="http://schemas.microsoft.com/office/powerpoint/2010/main" val="3070753690"/>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Tree>
    <p:extLst>
      <p:ext uri="{BB962C8B-B14F-4D97-AF65-F5344CB8AC3E}">
        <p14:creationId xmlns:p14="http://schemas.microsoft.com/office/powerpoint/2010/main" val="270638846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dirty="0"/>
              <a:t>Click to edit slide content</a:t>
            </a:r>
          </a:p>
        </p:txBody>
      </p:sp>
      <p:sp>
        <p:nvSpPr>
          <p:cNvPr id="6" name="Date Placeholder 2"/>
          <p:cNvSpPr>
            <a:spLocks noGrp="1"/>
          </p:cNvSpPr>
          <p:nvPr>
            <p:ph type="dt" sz="half" idx="10"/>
          </p:nvPr>
        </p:nvSpPr>
        <p:spPr>
          <a:xfrm>
            <a:off x="0" y="6492876"/>
            <a:ext cx="2844800" cy="365125"/>
          </a:xfrm>
          <a:prstGeom prst="rect">
            <a:avLst/>
          </a:prstGeom>
        </p:spPr>
        <p:txBody>
          <a:bodyPr/>
          <a:lstStyle>
            <a:lvl1pPr>
              <a:defRPr>
                <a:solidFill>
                  <a:srgbClr val="3F3F3F"/>
                </a:solidFill>
                <a:latin typeface="+mn-lt"/>
              </a:defRPr>
            </a:lvl1pPr>
          </a:lstStyle>
          <a:p>
            <a:fld id="{308AC059-451B-485B-90DE-C382FB5E9554}" type="datetime1">
              <a:rPr lang="en-US" smtClean="0"/>
              <a:t>1/21/2022</a:t>
            </a:fld>
            <a:endParaRPr lang="en-US" dirty="0"/>
          </a:p>
        </p:txBody>
      </p:sp>
      <p:sp>
        <p:nvSpPr>
          <p:cNvPr id="8"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0128522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991241" y="6566898"/>
            <a:ext cx="2209517"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a:t>
            </a:r>
          </a:p>
        </p:txBody>
      </p:sp>
    </p:spTree>
    <p:extLst>
      <p:ext uri="{BB962C8B-B14F-4D97-AF65-F5344CB8AC3E}">
        <p14:creationId xmlns:p14="http://schemas.microsoft.com/office/powerpoint/2010/main" val="1858715885"/>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a:xfrm>
            <a:off x="0" y="6492876"/>
            <a:ext cx="2844800" cy="365125"/>
          </a:xfrm>
          <a:prstGeom prst="rect">
            <a:avLst/>
          </a:prstGeom>
        </p:spPr>
        <p:txBody>
          <a:bodyPr/>
          <a:lstStyle>
            <a:lvl1pPr>
              <a:defRPr>
                <a:solidFill>
                  <a:srgbClr val="3F3F3F"/>
                </a:solidFill>
                <a:latin typeface="+mn-lt"/>
              </a:defRPr>
            </a:lvl1pPr>
          </a:lstStyle>
          <a:p>
            <a:fld id="{59719A99-E623-4601-B985-F26945D273CF}" type="datetime1">
              <a:rPr lang="en-US" smtClean="0"/>
              <a:t>1/21/2022</a:t>
            </a:fld>
            <a:endParaRPr lang="en-US" dirty="0"/>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dirty="0"/>
              <a:t>Click to edit slide content</a:t>
            </a:r>
          </a:p>
        </p:txBody>
      </p:sp>
      <p:sp>
        <p:nvSpPr>
          <p:cNvPr id="6"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30476670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a:t>Click icon to add picture</a:t>
            </a:r>
            <a:endParaRPr lang="en-US" dirty="0"/>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61337820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2"/>
          <p:cNvSpPr>
            <a:spLocks noGrp="1"/>
          </p:cNvSpPr>
          <p:nvPr>
            <p:ph type="dt" sz="half" idx="10"/>
          </p:nvPr>
        </p:nvSpPr>
        <p:spPr>
          <a:xfrm>
            <a:off x="0" y="6492876"/>
            <a:ext cx="2844800" cy="365125"/>
          </a:xfrm>
          <a:prstGeom prst="rect">
            <a:avLst/>
          </a:prstGeom>
        </p:spPr>
        <p:txBody>
          <a:bodyPr/>
          <a:lstStyle>
            <a:lvl1pPr>
              <a:defRPr>
                <a:solidFill>
                  <a:srgbClr val="3F3F3F"/>
                </a:solidFill>
                <a:latin typeface="+mn-lt"/>
              </a:defRPr>
            </a:lvl1pPr>
          </a:lstStyle>
          <a:p>
            <a:fld id="{E53059BD-1BEF-4308-896C-BFD109018373}" type="datetime1">
              <a:rPr lang="en-US" smtClean="0"/>
              <a:t>1/21/2022</a:t>
            </a:fld>
            <a:endParaRPr lang="en-US" dirty="0"/>
          </a:p>
        </p:txBody>
      </p:sp>
      <p:sp>
        <p:nvSpPr>
          <p:cNvPr id="13"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a:prstGeom prst="rect">
            <a:avLst/>
          </a:prstGeo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336814585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a:t>Click icon to add picture</a:t>
            </a:r>
            <a:endParaRPr lang="en-US" dirty="0"/>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2"/>
          <p:cNvSpPr>
            <a:spLocks noGrp="1"/>
          </p:cNvSpPr>
          <p:nvPr>
            <p:ph type="dt" sz="half" idx="10"/>
          </p:nvPr>
        </p:nvSpPr>
        <p:spPr>
          <a:xfrm>
            <a:off x="0" y="6492876"/>
            <a:ext cx="2844800" cy="365125"/>
          </a:xfrm>
          <a:prstGeom prst="rect">
            <a:avLst/>
          </a:prstGeom>
        </p:spPr>
        <p:txBody>
          <a:bodyPr/>
          <a:lstStyle>
            <a:lvl1pPr>
              <a:defRPr>
                <a:solidFill>
                  <a:srgbClr val="3F3F3F"/>
                </a:solidFill>
                <a:latin typeface="+mn-lt"/>
              </a:defRPr>
            </a:lvl1pPr>
          </a:lstStyle>
          <a:p>
            <a:fld id="{97C2647B-2CB6-4DA8-99F1-BFA229753949}" type="datetime1">
              <a:rPr lang="en-US" smtClean="0"/>
              <a:t>1/21/2022</a:t>
            </a:fld>
            <a:endParaRPr lang="en-US" dirty="0"/>
          </a:p>
        </p:txBody>
      </p:sp>
      <p:sp>
        <p:nvSpPr>
          <p:cNvPr id="12"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a:prstGeom prst="rect">
            <a:avLst/>
          </a:prstGeo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168019453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lvl1pPr>
              <a:defRPr>
                <a:solidFill>
                  <a:srgbClr val="3F3F3F"/>
                </a:solidFill>
              </a:defRPr>
            </a:lvl1pPr>
          </a:lstStyle>
          <a:p>
            <a:fld id="{4909424F-52EE-4881-87F3-71BBF1CDFBFA}" type="datetime1">
              <a:rPr lang="en-US" smtClean="0"/>
              <a:t>1/21/2022</a:t>
            </a:fld>
            <a:endParaRPr lang="en-US"/>
          </a:p>
        </p:txBody>
      </p:sp>
      <p:sp>
        <p:nvSpPr>
          <p:cNvPr id="4" name="Slide Number Placeholder 3"/>
          <p:cNvSpPr>
            <a:spLocks noGrp="1"/>
          </p:cNvSpPr>
          <p:nvPr>
            <p:ph type="sldNum" sz="quarter" idx="11"/>
          </p:nvPr>
        </p:nvSpPr>
        <p:spPr>
          <a:xfrm>
            <a:off x="8610600" y="6356350"/>
            <a:ext cx="2743200" cy="365125"/>
          </a:xfrm>
          <a:prstGeom prst="rect">
            <a:avLst/>
          </a:prstGeom>
        </p:spPr>
        <p:txBody>
          <a:bodyPr/>
          <a:lstStyle>
            <a:lvl1pPr>
              <a:defRPr>
                <a:solidFill>
                  <a:srgbClr val="3F3F3F"/>
                </a:solidFill>
              </a:defRPr>
            </a:lvl1pPr>
          </a:lstStyle>
          <a:p>
            <a:fld id="{74A398B2-5A34-1A4A-811E-F4027282568C}" type="slidenum">
              <a:rPr lang="en-US" smtClean="0"/>
              <a:pPr/>
              <a:t>‹#›</a:t>
            </a:fld>
            <a:endParaRPr lang="en-US"/>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965658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lvl1pPr>
              <a:defRPr>
                <a:solidFill>
                  <a:srgbClr val="3F3F3F"/>
                </a:solidFill>
              </a:defRPr>
            </a:lvl1pPr>
          </a:lstStyle>
          <a:p>
            <a:fld id="{53E79FF6-4089-4F9B-8E7B-21EA13AC4CB8}" type="datetime1">
              <a:rPr lang="en-US" smtClean="0"/>
              <a:t>1/21/2022</a:t>
            </a:fld>
            <a:endParaRPr lang="en-US"/>
          </a:p>
        </p:txBody>
      </p:sp>
      <p:sp>
        <p:nvSpPr>
          <p:cNvPr id="4" name="Slide Number Placeholder 3"/>
          <p:cNvSpPr>
            <a:spLocks noGrp="1"/>
          </p:cNvSpPr>
          <p:nvPr>
            <p:ph type="sldNum" sz="quarter" idx="11"/>
          </p:nvPr>
        </p:nvSpPr>
        <p:spPr>
          <a:xfrm>
            <a:off x="8610600" y="6356350"/>
            <a:ext cx="2743200" cy="365125"/>
          </a:xfrm>
          <a:prstGeom prst="rect">
            <a:avLst/>
          </a:prstGeom>
        </p:spPr>
        <p:txBody>
          <a:bodyPr/>
          <a:lstStyle>
            <a:lvl1pPr>
              <a:defRPr>
                <a:solidFill>
                  <a:srgbClr val="3F3F3F"/>
                </a:solidFill>
              </a:defRPr>
            </a:lvl1pPr>
          </a:lstStyle>
          <a:p>
            <a:fld id="{74A398B2-5A34-1A4A-811E-F4027282568C}" type="slidenum">
              <a:rPr lang="en-US" smtClean="0"/>
              <a:pPr/>
              <a:t>‹#›</a:t>
            </a:fld>
            <a:endParaRPr lang="en-US"/>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Picture Placeholder 22"/>
          <p:cNvSpPr>
            <a:spLocks noGrp="1"/>
          </p:cNvSpPr>
          <p:nvPr>
            <p:ph type="pic" sz="quarter" idx="15"/>
          </p:nvPr>
        </p:nvSpPr>
        <p:spPr>
          <a:xfrm>
            <a:off x="3048000" y="1143000"/>
            <a:ext cx="3048000" cy="2286000"/>
          </a:xfrm>
        </p:spPr>
        <p:txBody>
          <a:bodyPr/>
          <a:lstStyle/>
          <a:p>
            <a:r>
              <a:rPr lang="en-US"/>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a:t>Click icon to add picture</a:t>
            </a:r>
            <a:endParaRPr lang="en-US" dirty="0"/>
          </a:p>
        </p:txBody>
      </p:sp>
    </p:spTree>
    <p:extLst>
      <p:ext uri="{BB962C8B-B14F-4D97-AF65-F5344CB8AC3E}">
        <p14:creationId xmlns:p14="http://schemas.microsoft.com/office/powerpoint/2010/main" val="279923096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Edit Master text styles</a:t>
            </a:r>
          </a:p>
        </p:txBody>
      </p:sp>
      <p:sp>
        <p:nvSpPr>
          <p:cNvPr id="7" name="Date Placeholder 2"/>
          <p:cNvSpPr>
            <a:spLocks noGrp="1"/>
          </p:cNvSpPr>
          <p:nvPr>
            <p:ph type="dt" sz="half" idx="10"/>
          </p:nvPr>
        </p:nvSpPr>
        <p:spPr>
          <a:xfrm>
            <a:off x="0" y="6492876"/>
            <a:ext cx="2844800" cy="365125"/>
          </a:xfrm>
          <a:prstGeom prst="rect">
            <a:avLst/>
          </a:prstGeom>
        </p:spPr>
        <p:txBody>
          <a:bodyPr/>
          <a:lstStyle>
            <a:lvl1pPr>
              <a:defRPr>
                <a:solidFill>
                  <a:srgbClr val="3F3F3F"/>
                </a:solidFill>
                <a:latin typeface="+mn-lt"/>
              </a:defRPr>
            </a:lvl1pPr>
          </a:lstStyle>
          <a:p>
            <a:fld id="{42FC5A46-1B5E-4CD0-B5F3-53F130AAFD15}" type="datetime1">
              <a:rPr lang="en-US" smtClean="0"/>
              <a:t>1/21/2022</a:t>
            </a:fld>
            <a:endParaRPr lang="en-US" dirty="0"/>
          </a:p>
        </p:txBody>
      </p:sp>
      <p:sp>
        <p:nvSpPr>
          <p:cNvPr id="10"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a:prstGeom prst="rect">
            <a:avLst/>
          </a:prstGeo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166428871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13" name="TextBox 12"/>
          <p:cNvSpPr txBox="1"/>
          <p:nvPr/>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Tree>
    <p:extLst>
      <p:ext uri="{BB962C8B-B14F-4D97-AF65-F5344CB8AC3E}">
        <p14:creationId xmlns:p14="http://schemas.microsoft.com/office/powerpoint/2010/main" val="297240894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Tree>
    <p:extLst>
      <p:ext uri="{BB962C8B-B14F-4D97-AF65-F5344CB8AC3E}">
        <p14:creationId xmlns:p14="http://schemas.microsoft.com/office/powerpoint/2010/main" val="216943469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fld id="{E01060FE-E596-4D38-8C3D-586C38809B29}" type="datetime1">
              <a:rPr lang="en-US" smtClean="0"/>
              <a:t>1/21/2022</a:t>
            </a:fld>
            <a:endParaRPr lang="en-US" dirty="0"/>
          </a:p>
        </p:txBody>
      </p:sp>
      <p:sp>
        <p:nvSpPr>
          <p:cNvPr id="8" name="Slide Number Placeholder 4"/>
          <p:cNvSpPr>
            <a:spLocks noGrp="1"/>
          </p:cNvSpPr>
          <p:nvPr>
            <p:ph type="sldNum" sz="quarter" idx="12"/>
          </p:nvPr>
        </p:nvSpPr>
        <p:spPr>
          <a:xfrm>
            <a:off x="8850630" y="6356350"/>
            <a:ext cx="2743200" cy="365125"/>
          </a:xfrm>
          <a:prstGeom prst="rect">
            <a:avLst/>
          </a:prstGeo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8050987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53656777"/>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fld id="{2139EBD2-04A7-4D17-9220-0A53AC5266C5}" type="datetime1">
              <a:rPr lang="en-US" smtClean="0"/>
              <a:t>1/21/2022</a:t>
            </a:fld>
            <a:endParaRPr lang="en-US" dirty="0"/>
          </a:p>
        </p:txBody>
      </p:sp>
      <p:sp>
        <p:nvSpPr>
          <p:cNvPr id="9" name="Slide Number Placeholder 4"/>
          <p:cNvSpPr>
            <a:spLocks noGrp="1"/>
          </p:cNvSpPr>
          <p:nvPr>
            <p:ph type="sldNum" sz="quarter" idx="12"/>
          </p:nvPr>
        </p:nvSpPr>
        <p:spPr>
          <a:xfrm>
            <a:off x="8850630" y="6356350"/>
            <a:ext cx="2743200" cy="365125"/>
          </a:xfrm>
          <a:prstGeom prst="rect">
            <a:avLst/>
          </a:prstGeo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169751329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p:nvSpPr>
        <p:spPr>
          <a:xfrm>
            <a:off x="101601" y="6019800"/>
            <a:ext cx="11754657" cy="535531"/>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290724975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a:t>Click icon to add picture</a:t>
            </a:r>
            <a:endParaRPr lang="en-US" dirty="0"/>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Box 9"/>
          <p:cNvSpPr txBox="1"/>
          <p:nvPr/>
        </p:nvSpPr>
        <p:spPr>
          <a:xfrm>
            <a:off x="101601" y="6019800"/>
            <a:ext cx="11754657" cy="535531"/>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1179448868"/>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p:nvSpPr>
        <p:spPr>
          <a:xfrm>
            <a:off x="101601" y="6019800"/>
            <a:ext cx="11754657" cy="535531"/>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4088097636"/>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p:nvSpPr>
        <p:spPr>
          <a:xfrm>
            <a:off x="101601" y="6019800"/>
            <a:ext cx="11754657" cy="535531"/>
          </a:xfrm>
          <a:prstGeom prst="rect">
            <a:avLst/>
          </a:prstGeom>
          <a:noFill/>
        </p:spPr>
        <p:txBody>
          <a:bodyPr wrap="square" rtlCol="0">
            <a:spAutoFit/>
          </a:bodyPr>
          <a:lstStyle/>
          <a:p>
            <a:pPr>
              <a:lnSpc>
                <a:spcPct val="120000"/>
              </a:lnSpc>
            </a:pPr>
            <a:r>
              <a:rPr lang="en-US" sz="800" kern="1200">
                <a:solidFill>
                  <a:schemeClr val="tx1"/>
                </a:solidFill>
                <a:latin typeface="+mn-lt"/>
                <a:ea typeface="+mn-ea"/>
                <a:cs typeface="+mn-cs"/>
              </a:rPr>
              <a:t>© 2014 </a:t>
            </a:r>
            <a:r>
              <a:rPr lang="en-US" sz="800" kern="1200" dirty="0">
                <a:solidFill>
                  <a:schemeClr val="tx1"/>
                </a:solidFill>
                <a:latin typeface="+mn-lt"/>
                <a:ea typeface="+mn-ea"/>
                <a:cs typeface="+mn-cs"/>
              </a:rPr>
              <a:t>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2394913772"/>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dirty="0"/>
              <a:t>Enter header here.</a:t>
            </a:r>
          </a:p>
        </p:txBody>
      </p:sp>
    </p:spTree>
    <p:extLst>
      <p:ext uri="{BB962C8B-B14F-4D97-AF65-F5344CB8AC3E}">
        <p14:creationId xmlns:p14="http://schemas.microsoft.com/office/powerpoint/2010/main" val="3801622551"/>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2977477375"/>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cSld name="Text content, norm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341" y="1219200"/>
            <a:ext cx="2438400" cy="2438400"/>
          </a:xfrm>
          <a:solidFill>
            <a:srgbClr val="0072C6"/>
          </a:solidFill>
        </p:spPr>
        <p:txBody>
          <a:bodyPr rIns="121917">
            <a:normAutofit/>
          </a:bodyPr>
          <a:lstStyle>
            <a:lvl1pPr>
              <a:defRPr sz="2700" baseline="0">
                <a:solidFill>
                  <a:srgbClr val="FFFFFF"/>
                </a:solidFill>
                <a:latin typeface="+mn-lt"/>
              </a:defRPr>
            </a:lvl1pPr>
          </a:lstStyle>
          <a:p>
            <a:pPr lvl="0"/>
            <a:r>
              <a:rPr lang="en-US" dirty="0"/>
              <a:t>Click to edit slide content</a:t>
            </a:r>
          </a:p>
        </p:txBody>
      </p:sp>
      <p:sp>
        <p:nvSpPr>
          <p:cNvPr id="14" name="Content Placeholder 13"/>
          <p:cNvSpPr>
            <a:spLocks noGrp="1"/>
          </p:cNvSpPr>
          <p:nvPr>
            <p:ph sz="quarter" idx="13"/>
          </p:nvPr>
        </p:nvSpPr>
        <p:spPr>
          <a:xfrm>
            <a:off x="3657600" y="1219200"/>
            <a:ext cx="8229600" cy="5054600"/>
          </a:xfrm>
          <a:prstGeom prst="rect">
            <a:avLst/>
          </a:prstGeom>
        </p:spPr>
        <p:txBody>
          <a:bodyPr vert="horz" lIns="243834" tIns="182875">
            <a:normAutofit/>
          </a:bodyPr>
          <a:lstStyle>
            <a:lvl1pPr marL="380990" indent="-380990">
              <a:spcBef>
                <a:spcPts val="400"/>
              </a:spcBef>
              <a:buFont typeface="Arial" pitchFamily="34" charset="0"/>
              <a:buChar char="•"/>
              <a:defRPr sz="1900" baseline="0">
                <a:solidFill>
                  <a:schemeClr val="tx1"/>
                </a:solidFill>
                <a:latin typeface="+mn-lt"/>
              </a:defRPr>
            </a:lvl1pPr>
            <a:lvl2pPr marL="723882" indent="-370408">
              <a:buFont typeface="Courier New" panose="02070309020205020404" pitchFamily="49" charset="0"/>
              <a:buChar char="o"/>
              <a:defRPr/>
            </a:lvl2pPr>
            <a:lvl3pPr marL="1077357" indent="-353475">
              <a:buFont typeface="Wingdings" panose="05000000000000000000" pitchFamily="2" charset="2"/>
              <a:buChar char="§"/>
              <a:defRPr/>
            </a:lvl3pPr>
            <a:lvl5pPr marL="1786422" indent="-355591">
              <a:buFont typeface="Courier New" panose="02070309020205020404" pitchFamily="49" charset="0"/>
              <a:buChar char="o"/>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9565526"/>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cSld name="Large Graphic or Demo Layout">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xfrm>
            <a:off x="8610600" y="6356350"/>
            <a:ext cx="2743200" cy="365125"/>
          </a:xfrm>
          <a:prstGeom prst="rect">
            <a:avLst/>
          </a:prstGeom>
        </p:spPr>
        <p:txBody>
          <a:bodyPr/>
          <a:lstStyle>
            <a:lvl1pPr>
              <a:defRPr>
                <a:solidFill>
                  <a:srgbClr val="000000"/>
                </a:solidFill>
                <a:latin typeface="+mn-lt"/>
              </a:defRPr>
            </a:lvl1pPr>
          </a:lstStyle>
          <a:p>
            <a:fld id="{74A398B2-5A34-1A4A-811E-F4027282568C}" type="slidenum">
              <a:rPr lang="en-US" smtClean="0"/>
              <a:pPr/>
              <a:t>‹#›</a:t>
            </a:fld>
            <a:endParaRPr lang="en-US"/>
          </a:p>
        </p:txBody>
      </p:sp>
      <p:sp>
        <p:nvSpPr>
          <p:cNvPr id="14" name="Content Placeholder 13"/>
          <p:cNvSpPr>
            <a:spLocks noGrp="1"/>
          </p:cNvSpPr>
          <p:nvPr>
            <p:ph sz="quarter" idx="13" hasCustomPrompt="1"/>
          </p:nvPr>
        </p:nvSpPr>
        <p:spPr>
          <a:xfrm>
            <a:off x="304800" y="482600"/>
            <a:ext cx="11582400" cy="5791200"/>
          </a:xfrm>
          <a:prstGeom prst="rect">
            <a:avLst/>
          </a:prstGeom>
        </p:spPr>
        <p:txBody>
          <a:bodyPr vert="horz" lIns="243834" tIns="182875">
            <a:normAutofit/>
          </a:bodyPr>
          <a:lstStyle>
            <a:lvl1pPr marL="0" indent="0">
              <a:spcBef>
                <a:spcPts val="400"/>
              </a:spcBef>
              <a:buFontTx/>
              <a:buNone/>
              <a:defRPr sz="1900" baseline="0">
                <a:solidFill>
                  <a:srgbClr val="000000"/>
                </a:solidFill>
                <a:latin typeface="+mn-lt"/>
              </a:defRPr>
            </a:lvl1pPr>
          </a:lstStyle>
          <a:p>
            <a:pPr lvl="0"/>
            <a:r>
              <a:rPr lang="en-US" dirty="0"/>
              <a:t>Click to edit slide content</a:t>
            </a:r>
          </a:p>
        </p:txBody>
      </p:sp>
    </p:spTree>
    <p:extLst>
      <p:ext uri="{BB962C8B-B14F-4D97-AF65-F5344CB8AC3E}">
        <p14:creationId xmlns:p14="http://schemas.microsoft.com/office/powerpoint/2010/main" val="811016630"/>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cSld name="Two-tile text with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a:normAutofit/>
          </a:bodyPr>
          <a:lstStyle>
            <a:lvl1pPr>
              <a:lnSpc>
                <a:spcPct val="100000"/>
              </a:lnSpc>
              <a:defRPr sz="2700">
                <a:solidFill>
                  <a:srgbClr val="FFFFFF"/>
                </a:solidFill>
              </a:defRPr>
            </a:lvl1pPr>
          </a:lstStyle>
          <a:p>
            <a:pPr lvl="0"/>
            <a:r>
              <a:rPr lang="en-US" dirty="0"/>
              <a:t>Click to edit slide content</a:t>
            </a:r>
          </a:p>
        </p:txBody>
      </p:sp>
      <p:sp>
        <p:nvSpPr>
          <p:cNvPr id="4" name="Slide Number Placeholder 3"/>
          <p:cNvSpPr>
            <a:spLocks noGrp="1"/>
          </p:cNvSpPr>
          <p:nvPr>
            <p:ph type="sldNum" sz="quarter" idx="11"/>
          </p:nvPr>
        </p:nvSpPr>
        <p:spPr>
          <a:xfrm>
            <a:off x="8610600" y="6356350"/>
            <a:ext cx="2743200" cy="365125"/>
          </a:xfrm>
          <a:prstGeom prst="rect">
            <a:avLst/>
          </a:prstGeom>
        </p:spPr>
        <p:txBody>
          <a:bodyPr/>
          <a:lstStyle>
            <a:lvl1pPr>
              <a:lnSpc>
                <a:spcPct val="120000"/>
              </a:lnSpc>
              <a:defRPr>
                <a:solidFill>
                  <a:srgbClr val="FFFFFF"/>
                </a:solidFill>
              </a:defRPr>
            </a:lvl1pPr>
          </a:lstStyle>
          <a:p>
            <a:fld id="{74A398B2-5A34-1A4A-811E-F4027282568C}" type="slidenum">
              <a:rPr lang="en-US" smtClean="0"/>
              <a:pPr/>
              <a:t>‹#›</a:t>
            </a:fld>
            <a:endParaRPr lang="en-US"/>
          </a:p>
        </p:txBody>
      </p:sp>
      <p:sp>
        <p:nvSpPr>
          <p:cNvPr id="12" name="Text Placeholder 11"/>
          <p:cNvSpPr>
            <a:spLocks noGrp="1"/>
          </p:cNvSpPr>
          <p:nvPr>
            <p:ph type="body" sz="quarter" idx="12" hasCustomPrompt="1"/>
          </p:nvPr>
        </p:nvSpPr>
        <p:spPr>
          <a:xfrm>
            <a:off x="2438400" y="1219200"/>
            <a:ext cx="4876800" cy="4875781"/>
          </a:xfrm>
          <a:solidFill>
            <a:schemeClr val="accent6"/>
          </a:solidFill>
        </p:spPr>
        <p:txBody>
          <a:bodyPr>
            <a:noAutofit/>
          </a:bodyPr>
          <a:lstStyle>
            <a:lvl1pPr>
              <a:lnSpc>
                <a:spcPct val="120000"/>
              </a:lnSpc>
              <a:defRPr sz="1900">
                <a:solidFill>
                  <a:schemeClr val="bg1"/>
                </a:solidFill>
              </a:defRPr>
            </a:lvl1pPr>
            <a:lvl2pPr>
              <a:lnSpc>
                <a:spcPct val="120000"/>
              </a:lnSpc>
              <a:defRPr sz="1900">
                <a:solidFill>
                  <a:schemeClr val="bg1"/>
                </a:solidFill>
              </a:defRPr>
            </a:lvl2pPr>
            <a:lvl3pPr>
              <a:lnSpc>
                <a:spcPct val="120000"/>
              </a:lnSpc>
              <a:defRPr sz="1900">
                <a:solidFill>
                  <a:schemeClr val="bg1"/>
                </a:solidFill>
              </a:defRPr>
            </a:lvl3pPr>
            <a:lvl4pPr>
              <a:lnSpc>
                <a:spcPct val="120000"/>
              </a:lnSpc>
              <a:defRPr sz="1900">
                <a:solidFill>
                  <a:schemeClr val="bg1"/>
                </a:solidFill>
              </a:defRPr>
            </a:lvl4pPr>
            <a:lvl5pPr>
              <a:lnSpc>
                <a:spcPct val="120000"/>
              </a:lnSpc>
              <a:defRPr sz="1900">
                <a:solidFill>
                  <a:schemeClr val="bg1"/>
                </a:solidFill>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p:nvSpPr>
        <p:spPr>
          <a:xfrm>
            <a:off x="7325032" y="1219200"/>
            <a:ext cx="4876800" cy="48768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p>
        </p:txBody>
      </p:sp>
    </p:spTree>
    <p:extLst>
      <p:ext uri="{BB962C8B-B14F-4D97-AF65-F5344CB8AC3E}">
        <p14:creationId xmlns:p14="http://schemas.microsoft.com/office/powerpoint/2010/main" val="32804173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697325605"/>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cSld name="Section 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4876800" cy="2438400"/>
          </a:xfrm>
          <a:solidFill>
            <a:srgbClr val="0072C6">
              <a:alpha val="90000"/>
            </a:srgbClr>
          </a:solidFill>
        </p:spPr>
        <p:txBody>
          <a:bodyPr>
            <a:normAutofit/>
          </a:bodyPr>
          <a:lstStyle>
            <a:lvl1pPr>
              <a:lnSpc>
                <a:spcPct val="100000"/>
              </a:lnSpc>
              <a:defRPr sz="4000">
                <a:solidFill>
                  <a:srgbClr val="FFFFFF"/>
                </a:solidFill>
                <a:latin typeface="Segoe UI Light" pitchFamily="34" charset="0"/>
              </a:defRPr>
            </a:lvl1pPr>
          </a:lstStyle>
          <a:p>
            <a:pPr lvl="0"/>
            <a:r>
              <a:rPr lang="en-US" dirty="0"/>
              <a:t>Click to edit slide content</a:t>
            </a:r>
          </a:p>
        </p:txBody>
      </p:sp>
    </p:spTree>
    <p:extLst>
      <p:ext uri="{BB962C8B-B14F-4D97-AF65-F5344CB8AC3E}">
        <p14:creationId xmlns:p14="http://schemas.microsoft.com/office/powerpoint/2010/main" val="235113840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cSld name="Two-tile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a:normAutofit/>
          </a:bodyPr>
          <a:lstStyle>
            <a:lvl1pPr>
              <a:lnSpc>
                <a:spcPct val="100000"/>
              </a:lnSpc>
              <a:defRPr sz="2700">
                <a:solidFill>
                  <a:srgbClr val="FFFFFF"/>
                </a:solidFill>
              </a:defRPr>
            </a:lvl1pPr>
          </a:lstStyle>
          <a:p>
            <a:pPr lvl="0"/>
            <a:r>
              <a:rPr lang="en-US" dirty="0"/>
              <a:t>Click to edit slide content</a:t>
            </a:r>
          </a:p>
        </p:txBody>
      </p:sp>
      <p:sp>
        <p:nvSpPr>
          <p:cNvPr id="12" name="Text Placeholder 11"/>
          <p:cNvSpPr>
            <a:spLocks noGrp="1"/>
          </p:cNvSpPr>
          <p:nvPr>
            <p:ph type="body" sz="quarter" idx="12" hasCustomPrompt="1"/>
          </p:nvPr>
        </p:nvSpPr>
        <p:spPr>
          <a:xfrm>
            <a:off x="2438400" y="1219200"/>
            <a:ext cx="4876800" cy="4875781"/>
          </a:xfrm>
          <a:solidFill>
            <a:schemeClr val="accent6"/>
          </a:solidFill>
        </p:spPr>
        <p:txBody>
          <a:bodyPr>
            <a:noAutofit/>
          </a:bodyPr>
          <a:lstStyle>
            <a:lvl1pPr>
              <a:lnSpc>
                <a:spcPct val="120000"/>
              </a:lnSpc>
              <a:defRPr sz="1900">
                <a:solidFill>
                  <a:schemeClr val="bg1"/>
                </a:solidFill>
              </a:defRPr>
            </a:lvl1pPr>
            <a:lvl2pPr>
              <a:lnSpc>
                <a:spcPct val="120000"/>
              </a:lnSpc>
              <a:defRPr sz="1900">
                <a:solidFill>
                  <a:schemeClr val="bg1"/>
                </a:solidFill>
              </a:defRPr>
            </a:lvl2pPr>
            <a:lvl3pPr>
              <a:lnSpc>
                <a:spcPct val="120000"/>
              </a:lnSpc>
              <a:defRPr sz="1900">
                <a:solidFill>
                  <a:schemeClr val="bg1"/>
                </a:solidFill>
              </a:defRPr>
            </a:lvl3pPr>
            <a:lvl4pPr>
              <a:lnSpc>
                <a:spcPct val="120000"/>
              </a:lnSpc>
              <a:defRPr sz="1900">
                <a:solidFill>
                  <a:schemeClr val="bg1"/>
                </a:solidFill>
              </a:defRPr>
            </a:lvl4pPr>
            <a:lvl5pPr>
              <a:lnSpc>
                <a:spcPct val="120000"/>
              </a:lnSpc>
              <a:defRPr sz="1900">
                <a:solidFill>
                  <a:schemeClr val="bg1"/>
                </a:solidFill>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1"/>
          <p:cNvSpPr>
            <a:spLocks noGrp="1"/>
          </p:cNvSpPr>
          <p:nvPr>
            <p:ph type="body" sz="quarter" idx="14" hasCustomPrompt="1"/>
          </p:nvPr>
        </p:nvSpPr>
        <p:spPr>
          <a:xfrm>
            <a:off x="7315200" y="1219200"/>
            <a:ext cx="4876800" cy="4875781"/>
          </a:xfrm>
          <a:solidFill>
            <a:schemeClr val="tx1"/>
          </a:solidFill>
        </p:spPr>
        <p:txBody>
          <a:bodyPr>
            <a:noAutofit/>
          </a:bodyPr>
          <a:lstStyle>
            <a:lvl1pPr>
              <a:lnSpc>
                <a:spcPct val="120000"/>
              </a:lnSpc>
              <a:defRPr sz="1900">
                <a:solidFill>
                  <a:srgbClr val="000000"/>
                </a:solidFill>
              </a:defRPr>
            </a:lvl1pPr>
            <a:lvl2pPr>
              <a:lnSpc>
                <a:spcPct val="120000"/>
              </a:lnSpc>
              <a:defRPr sz="1900">
                <a:solidFill>
                  <a:srgbClr val="000000"/>
                </a:solidFill>
              </a:defRPr>
            </a:lvl2pPr>
            <a:lvl3pPr>
              <a:lnSpc>
                <a:spcPct val="120000"/>
              </a:lnSpc>
              <a:defRPr sz="1900">
                <a:solidFill>
                  <a:srgbClr val="000000"/>
                </a:solidFill>
              </a:defRPr>
            </a:lvl3pPr>
            <a:lvl4pPr>
              <a:lnSpc>
                <a:spcPct val="120000"/>
              </a:lnSpc>
              <a:defRPr sz="1900">
                <a:solidFill>
                  <a:srgbClr val="000000"/>
                </a:solidFill>
              </a:defRPr>
            </a:lvl4pPr>
            <a:lvl5pPr>
              <a:lnSpc>
                <a:spcPct val="120000"/>
              </a:lnSpc>
              <a:defRPr sz="1900">
                <a:solidFill>
                  <a:srgbClr val="000000"/>
                </a:solidFill>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4443661"/>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99467"/>
          </a:xfrm>
        </p:spPr>
        <p:txBody>
          <a:bodyPr>
            <a:spAutoFit/>
          </a:bodyPr>
          <a:lstStyle>
            <a:lvl2pPr>
              <a:defRPr sz="2000"/>
            </a:lvl2pPr>
            <a:lvl3pPr>
              <a:defRPr sz="2353"/>
            </a:lvl3pPr>
            <a:lvl4pPr>
              <a:defRPr sz="1961"/>
            </a:lvl4pPr>
            <a:lvl5pPr>
              <a:defRPr sz="1961"/>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8" name="Slide Number Placeholder 3"/>
          <p:cNvSpPr txBox="1">
            <a:spLocks/>
          </p:cNvSpPr>
          <p:nvPr userDrawn="1"/>
        </p:nvSpPr>
        <p:spPr>
          <a:xfrm>
            <a:off x="4673600" y="6366332"/>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89572765"/>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991241" y="6566898"/>
            <a:ext cx="2209517"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a:t>
            </a:r>
          </a:p>
        </p:txBody>
      </p:sp>
      <p:sp>
        <p:nvSpPr>
          <p:cNvPr id="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2280070243"/>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56068"/>
            <a:ext cx="10515600" cy="599609"/>
          </a:xfrm>
        </p:spPr>
        <p:txBody>
          <a:bodyPr>
            <a:normAutofit/>
          </a:bodyPr>
          <a:lstStyle>
            <a:lvl1pPr>
              <a:defRPr sz="3200"/>
            </a:lvl1pPr>
          </a:lstStyle>
          <a:p>
            <a:r>
              <a:rPr lang="en-US"/>
              <a:t>Click to edit Master title style</a:t>
            </a:r>
            <a:endParaRPr lang="en-US" dirty="0"/>
          </a:p>
        </p:txBody>
      </p:sp>
      <p:sp>
        <p:nvSpPr>
          <p:cNvPr id="4" name="Text Placeholder 3"/>
          <p:cNvSpPr>
            <a:spLocks noGrp="1"/>
          </p:cNvSpPr>
          <p:nvPr>
            <p:ph type="body" sz="quarter" idx="11"/>
          </p:nvPr>
        </p:nvSpPr>
        <p:spPr>
          <a:xfrm>
            <a:off x="269240" y="1222732"/>
            <a:ext cx="11655840" cy="2018835"/>
          </a:xfrm>
        </p:spPr>
        <p:txBody>
          <a:bodyPr>
            <a:normAutofit/>
          </a:bodyPr>
          <a:lstStyle>
            <a:lvl1pPr marL="0" indent="0">
              <a:buNone/>
              <a:defRPr sz="2200"/>
            </a:lvl1pPr>
            <a:lvl2pPr marL="28012" indent="0">
              <a:buNone/>
              <a:defRPr sz="2000"/>
            </a:lvl2pPr>
            <a:lvl3pPr marL="219428" indent="0">
              <a:buNone/>
              <a:defRPr sz="2200"/>
            </a:lvl3pPr>
            <a:lvl4pPr marL="466868" indent="0">
              <a:buNone/>
              <a:defRPr sz="2200"/>
            </a:lvl4pPr>
            <a:lvl5pPr marL="725201" indent="0">
              <a:buNone/>
              <a:defRPr sz="2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7"/>
          <p:cNvSpPr txBox="1"/>
          <p:nvPr userDrawn="1"/>
        </p:nvSpPr>
        <p:spPr bwMode="white">
          <a:xfrm>
            <a:off x="4984169" y="6566898"/>
            <a:ext cx="2223661"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1" spc="147" dirty="0">
                <a:gradFill>
                  <a:gsLst>
                    <a:gs pos="0">
                      <a:srgbClr val="FFFFFF">
                        <a:alpha val="50000"/>
                      </a:srgbClr>
                    </a:gs>
                    <a:gs pos="86000">
                      <a:srgbClr val="FFFFFF">
                        <a:alpha val="50000"/>
                      </a:srgbClr>
                    </a:gs>
                  </a:gsLst>
                  <a:lin ang="5400000" scaled="0"/>
                </a:gradFill>
                <a:latin typeface="Segoe Semibold" pitchFamily="34" charset="0"/>
              </a:rPr>
              <a:t>MICROSOFT CONFIDENTIAL</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679582968"/>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7888" y="1"/>
            <a:ext cx="12190264" cy="6857996"/>
          </a:xfrm>
          <a:prstGeom prst="rect">
            <a:avLst/>
          </a:prstGeom>
        </p:spPr>
      </p:pic>
      <p:sp>
        <p:nvSpPr>
          <p:cNvPr id="2" name="Rectangle 1"/>
          <p:cNvSpPr/>
          <p:nvPr userDrawn="1"/>
        </p:nvSpPr>
        <p:spPr bwMode="auto">
          <a:xfrm>
            <a:off x="269239" y="2077800"/>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10" name="Text Placeholder 2"/>
          <p:cNvSpPr txBox="1">
            <a:spLocks/>
          </p:cNvSpPr>
          <p:nvPr userDrawn="1"/>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1192680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28601" y="361950"/>
            <a:ext cx="11811000" cy="5962650"/>
          </a:xfrm>
          <a:prstGeom prst="rect">
            <a:avLst/>
          </a:prstGeom>
        </p:spPr>
        <p:txBody>
          <a:bodyPr vert="horz" lIns="91427" tIns="45713" rIns="91427" bIns="45713"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dirty="0">
                <a:solidFill>
                  <a:srgbClr val="000000"/>
                </a:solidFill>
              </a:rPr>
              <a:t>Conditions and Terms of Use</a:t>
            </a:r>
          </a:p>
          <a:p>
            <a:r>
              <a:rPr lang="en-US" sz="1500" dirty="0">
                <a:solidFill>
                  <a:srgbClr val="0A5BBA"/>
                </a:solidFill>
              </a:rPr>
              <a:t>Microsoft Confidential</a:t>
            </a:r>
          </a:p>
          <a:p>
            <a:r>
              <a:rPr lang="en-US" sz="1800"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dirty="0">
              <a:solidFill>
                <a:srgbClr val="000000"/>
              </a:solidFill>
            </a:endParaRPr>
          </a:p>
          <a:p>
            <a:r>
              <a:rPr lang="en-US" sz="2300" b="1" dirty="0">
                <a:solidFill>
                  <a:srgbClr val="000000"/>
                </a:solidFill>
              </a:rPr>
              <a:t>Copyright and Trademarks </a:t>
            </a:r>
          </a:p>
          <a:p>
            <a:r>
              <a:rPr lang="en-US" sz="1500" dirty="0">
                <a:solidFill>
                  <a:srgbClr val="0A5BBA"/>
                </a:solidFill>
              </a:rPr>
              <a:t>© 2016 Microsoft Corporation. All rights reserved.</a:t>
            </a:r>
          </a:p>
          <a:p>
            <a:r>
              <a:rPr lang="en-US" sz="1800"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dirty="0">
                <a:solidFill>
                  <a:srgbClr val="000000"/>
                </a:solidFill>
              </a:rPr>
              <a:t>For more information, see </a:t>
            </a:r>
            <a:r>
              <a:rPr lang="en-US" sz="1800" b="1" dirty="0">
                <a:solidFill>
                  <a:srgbClr val="000000"/>
                </a:solidFill>
              </a:rPr>
              <a:t>Use of Microsoft Copyrighted Content </a:t>
            </a:r>
            <a:r>
              <a:rPr lang="en-US" sz="1800" dirty="0">
                <a:solidFill>
                  <a:srgbClr val="000000"/>
                </a:solidFill>
              </a:rPr>
              <a:t>at</a:t>
            </a:r>
            <a:br>
              <a:rPr lang="en-US" sz="1800" dirty="0">
                <a:solidFill>
                  <a:srgbClr val="000000"/>
                </a:solidFill>
              </a:rPr>
            </a:br>
            <a:r>
              <a:rPr lang="en-US" sz="1800" dirty="0">
                <a:solidFill>
                  <a:srgbClr val="FF0000"/>
                </a:solidFill>
                <a:hlinkClick r:id="rId2"/>
              </a:rPr>
              <a:t>https://www.microsoft.com/en-us/legal/intellectualproperty/permissions/default.aspx</a:t>
            </a:r>
            <a:r>
              <a:rPr lang="en-US" sz="1800" dirty="0">
                <a:solidFill>
                  <a:srgbClr val="FF0000"/>
                </a:solidFill>
              </a:rPr>
              <a:t> </a:t>
            </a:r>
          </a:p>
          <a:p>
            <a:r>
              <a:rPr lang="en-US" sz="1800" dirty="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933838530"/>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624488565"/>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50346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922160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4" name="TextBox 7"/>
          <p:cNvSpPr txBox="1"/>
          <p:nvPr userDrawn="1"/>
        </p:nvSpPr>
        <p:spPr bwMode="white">
          <a:xfrm>
            <a:off x="4992555" y="6566924"/>
            <a:ext cx="220688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Tree>
    <p:extLst>
      <p:ext uri="{BB962C8B-B14F-4D97-AF65-F5344CB8AC3E}">
        <p14:creationId xmlns:p14="http://schemas.microsoft.com/office/powerpoint/2010/main" val="1578247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991241" y="6566898"/>
            <a:ext cx="2209517"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a:t>
            </a:r>
          </a:p>
        </p:txBody>
      </p:sp>
    </p:spTree>
    <p:extLst>
      <p:ext uri="{BB962C8B-B14F-4D97-AF65-F5344CB8AC3E}">
        <p14:creationId xmlns:p14="http://schemas.microsoft.com/office/powerpoint/2010/main" val="322653507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61735"/>
            <a:ext cx="5378548" cy="188449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356100664"/>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pic>
        <p:nvPicPr>
          <p:cNvPr id="16" name="Picture 15"/>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 y="2173444"/>
            <a:ext cx="12192119" cy="2404872"/>
          </a:xfrm>
          <a:prstGeom prst="rect">
            <a:avLst/>
          </a:prstGeom>
        </p:spPr>
      </p:pic>
      <p:pic>
        <p:nvPicPr>
          <p:cNvPr id="13" name="Picture 12"/>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014" y="2173444"/>
            <a:ext cx="12192127" cy="2404872"/>
          </a:xfrm>
          <a:prstGeom prst="rect">
            <a:avLst/>
          </a:prstGeom>
        </p:spPr>
      </p:pic>
      <p:sp>
        <p:nvSpPr>
          <p:cNvPr id="10" name="Title 1"/>
          <p:cNvSpPr>
            <a:spLocks noGrp="1"/>
          </p:cNvSpPr>
          <p:nvPr>
            <p:ph type="ctrTitle" hasCustomPrompt="1"/>
          </p:nvPr>
        </p:nvSpPr>
        <p:spPr>
          <a:xfrm>
            <a:off x="684391" y="2854838"/>
            <a:ext cx="5667247" cy="555626"/>
          </a:xfrm>
        </p:spPr>
        <p:txBody>
          <a:bodyPr anchor="b" anchorCtr="0">
            <a:noAutofit/>
          </a:bodyPr>
          <a:lstStyle>
            <a:lvl1pPr algn="l">
              <a:lnSpc>
                <a:spcPts val="3800"/>
              </a:lnSpc>
              <a:defRPr sz="3600" spc="0" baseline="0">
                <a:solidFill>
                  <a:schemeClr val="bg1"/>
                </a:solidFill>
                <a:latin typeface="Segoe Light" pitchFamily="34" charset="0"/>
              </a:defRPr>
            </a:lvl1pPr>
          </a:lstStyle>
          <a:p>
            <a:r>
              <a:rPr lang="en-US" dirty="0"/>
              <a:t>Click to edit Master Title style</a:t>
            </a:r>
          </a:p>
        </p:txBody>
      </p:sp>
      <p:sp>
        <p:nvSpPr>
          <p:cNvPr id="11" name="Subtitle 2"/>
          <p:cNvSpPr>
            <a:spLocks noGrp="1"/>
          </p:cNvSpPr>
          <p:nvPr>
            <p:ph type="subTitle" idx="1"/>
          </p:nvPr>
        </p:nvSpPr>
        <p:spPr>
          <a:xfrm>
            <a:off x="684392" y="3546203"/>
            <a:ext cx="5667245" cy="655320"/>
          </a:xfrm>
        </p:spPr>
        <p:txBody>
          <a:bodyPr>
            <a:normAutofit/>
          </a:bodyPr>
          <a:lstStyle>
            <a:lvl1pPr marL="27432" indent="0" algn="l">
              <a:buNone/>
              <a:defRPr sz="1600">
                <a:solidFill>
                  <a:schemeClr val="bg1"/>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4" name="Text Placeholder 6"/>
          <p:cNvSpPr>
            <a:spLocks noGrp="1"/>
          </p:cNvSpPr>
          <p:nvPr>
            <p:ph type="body" sz="quarter" idx="10" hasCustomPrompt="1"/>
          </p:nvPr>
        </p:nvSpPr>
        <p:spPr>
          <a:xfrm>
            <a:off x="684392" y="4828870"/>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Date of Presentation</a:t>
            </a:r>
          </a:p>
        </p:txBody>
      </p:sp>
      <p:pic>
        <p:nvPicPr>
          <p:cNvPr id="19" name="Picture 6" descr="C:\Users\victor.melniciuc\Desktop\==Work\MCS BOM\ppt\JPEGs (ready)\MYM.png"/>
          <p:cNvPicPr>
            <a:picLocks noChangeAspect="1" noChangeArrowheads="1"/>
          </p:cNvPicPr>
          <p:nvPr userDrawn="1"/>
        </p:nvPicPr>
        <p:blipFill>
          <a:blip r:embed="rId4"/>
          <a:stretch>
            <a:fillRect/>
          </a:stretch>
        </p:blipFill>
        <p:spPr bwMode="auto">
          <a:xfrm>
            <a:off x="9044039" y="6484565"/>
            <a:ext cx="2700052" cy="141819"/>
          </a:xfrm>
          <a:prstGeom prst="rect">
            <a:avLst/>
          </a:prstGeom>
          <a:noFill/>
          <a:ln>
            <a:noFill/>
          </a:ln>
        </p:spPr>
      </p:pic>
      <p:pic>
        <p:nvPicPr>
          <p:cNvPr id="17" name="Picture 1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4712" y="737785"/>
            <a:ext cx="3048000" cy="380223"/>
          </a:xfrm>
          <a:prstGeom prst="rect">
            <a:avLst/>
          </a:prstGeom>
        </p:spPr>
      </p:pic>
    </p:spTree>
    <p:extLst>
      <p:ext uri="{BB962C8B-B14F-4D97-AF65-F5344CB8AC3E}">
        <p14:creationId xmlns:p14="http://schemas.microsoft.com/office/powerpoint/2010/main" val="1618875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Page (All Up)">
    <p:spTree>
      <p:nvGrpSpPr>
        <p:cNvPr id="1" name=""/>
        <p:cNvGrpSpPr/>
        <p:nvPr/>
      </p:nvGrpSpPr>
      <p:grpSpPr>
        <a:xfrm>
          <a:off x="0" y="0"/>
          <a:ext cx="0" cy="0"/>
          <a:chOff x="0" y="0"/>
          <a:chExt cx="0" cy="0"/>
        </a:xfrm>
      </p:grpSpPr>
      <p:pic>
        <p:nvPicPr>
          <p:cNvPr id="12" name="Picture 11"/>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4014" y="2173444"/>
            <a:ext cx="12192127" cy="2404872"/>
          </a:xfrm>
          <a:prstGeom prst="rect">
            <a:avLst/>
          </a:prstGeom>
        </p:spPr>
      </p:pic>
      <p:pic>
        <p:nvPicPr>
          <p:cNvPr id="13" name="Picture 12"/>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014" y="2173444"/>
            <a:ext cx="12192127" cy="2404872"/>
          </a:xfrm>
          <a:prstGeom prst="rect">
            <a:avLst/>
          </a:prstGeom>
        </p:spPr>
      </p:pic>
      <p:sp>
        <p:nvSpPr>
          <p:cNvPr id="10" name="Title 1"/>
          <p:cNvSpPr>
            <a:spLocks noGrp="1"/>
          </p:cNvSpPr>
          <p:nvPr>
            <p:ph type="ctrTitle" hasCustomPrompt="1"/>
          </p:nvPr>
        </p:nvSpPr>
        <p:spPr>
          <a:xfrm>
            <a:off x="684391" y="2854838"/>
            <a:ext cx="10662035" cy="555626"/>
          </a:xfrm>
        </p:spPr>
        <p:txBody>
          <a:bodyPr anchor="b" anchorCtr="0">
            <a:noAutofit/>
          </a:bodyPr>
          <a:lstStyle>
            <a:lvl1pPr algn="l">
              <a:lnSpc>
                <a:spcPts val="3800"/>
              </a:lnSpc>
              <a:defRPr sz="3600" spc="0" baseline="0">
                <a:solidFill>
                  <a:schemeClr val="bg1"/>
                </a:solidFill>
                <a:latin typeface="Segoe Light" pitchFamily="34" charset="0"/>
              </a:defRPr>
            </a:lvl1pPr>
          </a:lstStyle>
          <a:p>
            <a:r>
              <a:rPr lang="en-US" dirty="0"/>
              <a:t>Click to edit Master Title style</a:t>
            </a:r>
          </a:p>
        </p:txBody>
      </p:sp>
      <p:sp>
        <p:nvSpPr>
          <p:cNvPr id="11" name="Subtitle 2"/>
          <p:cNvSpPr>
            <a:spLocks noGrp="1"/>
          </p:cNvSpPr>
          <p:nvPr>
            <p:ph type="subTitle" idx="1"/>
          </p:nvPr>
        </p:nvSpPr>
        <p:spPr>
          <a:xfrm>
            <a:off x="684392" y="3546203"/>
            <a:ext cx="10662032" cy="655320"/>
          </a:xfrm>
        </p:spPr>
        <p:txBody>
          <a:bodyPr>
            <a:normAutofit/>
          </a:bodyPr>
          <a:lstStyle>
            <a:lvl1pPr marL="27432" indent="0" algn="l">
              <a:buNone/>
              <a:defRPr sz="1600">
                <a:solidFill>
                  <a:schemeClr val="bg1"/>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9" name="Picture 6" descr="C:\Users\victor.melniciuc\Desktop\==Work\MCS BOM\ppt\JPEGs (ready)\MYM.png"/>
          <p:cNvPicPr>
            <a:picLocks noChangeAspect="1" noChangeArrowheads="1"/>
          </p:cNvPicPr>
          <p:nvPr userDrawn="1"/>
        </p:nvPicPr>
        <p:blipFill>
          <a:blip r:embed="rId4"/>
          <a:stretch>
            <a:fillRect/>
          </a:stretch>
        </p:blipFill>
        <p:spPr bwMode="auto">
          <a:xfrm>
            <a:off x="9044039" y="6484565"/>
            <a:ext cx="2700052" cy="141819"/>
          </a:xfrm>
          <a:prstGeom prst="rect">
            <a:avLst/>
          </a:prstGeom>
          <a:noFill/>
          <a:ln>
            <a:noFill/>
          </a:ln>
        </p:spPr>
      </p:pic>
      <p:sp>
        <p:nvSpPr>
          <p:cNvPr id="15" name="Text Placeholder 6"/>
          <p:cNvSpPr>
            <a:spLocks noGrp="1"/>
          </p:cNvSpPr>
          <p:nvPr>
            <p:ph type="body" sz="quarter" idx="10" hasCustomPrompt="1"/>
          </p:nvPr>
        </p:nvSpPr>
        <p:spPr>
          <a:xfrm>
            <a:off x="684392" y="4828870"/>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Click to insert Presenter’s Name, Title</a:t>
            </a:r>
          </a:p>
        </p:txBody>
      </p:sp>
      <p:sp>
        <p:nvSpPr>
          <p:cNvPr id="17" name="Text Placeholder 6"/>
          <p:cNvSpPr>
            <a:spLocks noGrp="1"/>
          </p:cNvSpPr>
          <p:nvPr>
            <p:ph type="body" sz="quarter" idx="11" hasCustomPrompt="1"/>
          </p:nvPr>
        </p:nvSpPr>
        <p:spPr>
          <a:xfrm>
            <a:off x="684392" y="5115206"/>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Date of Presentation</a:t>
            </a:r>
          </a:p>
        </p:txBody>
      </p:sp>
      <p:pic>
        <p:nvPicPr>
          <p:cNvPr id="21" name="Picture 2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4712" y="737785"/>
            <a:ext cx="3048000" cy="380223"/>
          </a:xfrm>
          <a:prstGeom prst="rect">
            <a:avLst/>
          </a:prstGeom>
        </p:spPr>
      </p:pic>
    </p:spTree>
    <p:extLst>
      <p:ext uri="{BB962C8B-B14F-4D97-AF65-F5344CB8AC3E}">
        <p14:creationId xmlns:p14="http://schemas.microsoft.com/office/powerpoint/2010/main" val="4128318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Page (Strategy A)">
    <p:spTree>
      <p:nvGrpSpPr>
        <p:cNvPr id="1" name=""/>
        <p:cNvGrpSpPr/>
        <p:nvPr/>
      </p:nvGrpSpPr>
      <p:grpSpPr>
        <a:xfrm>
          <a:off x="0" y="0"/>
          <a:ext cx="0" cy="0"/>
          <a:chOff x="0" y="0"/>
          <a:chExt cx="0" cy="0"/>
        </a:xfrm>
      </p:grpSpPr>
      <p:pic>
        <p:nvPicPr>
          <p:cNvPr id="15" name="Picture 14"/>
          <p:cNvPicPr preferRelativeResize="0">
            <a:picLocks/>
          </p:cNvPicPr>
          <p:nvPr userDrawn="1"/>
        </p:nvPicPr>
        <p:blipFill>
          <a:blip r:embed="rId2">
            <a:extLst>
              <a:ext uri="{28A0092B-C50C-407E-A947-70E740481C1C}">
                <a14:useLocalDpi xmlns:a14="http://schemas.microsoft.com/office/drawing/2010/main" val="0"/>
              </a:ext>
            </a:extLst>
          </a:blip>
          <a:stretch>
            <a:fillRect/>
          </a:stretch>
        </p:blipFill>
        <p:spPr>
          <a:xfrm>
            <a:off x="0" y="2173444"/>
            <a:ext cx="12192000" cy="2404872"/>
          </a:xfrm>
          <a:prstGeom prst="rect">
            <a:avLst/>
          </a:prstGeom>
        </p:spPr>
      </p:pic>
      <p:pic>
        <p:nvPicPr>
          <p:cNvPr id="16" name="Picture 15"/>
          <p:cNvPicPr preferRelativeResize="0">
            <a:picLocks/>
          </p:cNvPicPr>
          <p:nvPr userDrawn="1"/>
        </p:nvPicPr>
        <p:blipFill>
          <a:blip r:embed="rId3">
            <a:extLst>
              <a:ext uri="{28A0092B-C50C-407E-A947-70E740481C1C}">
                <a14:useLocalDpi xmlns:a14="http://schemas.microsoft.com/office/drawing/2010/main" val="0"/>
              </a:ext>
            </a:extLst>
          </a:blip>
          <a:stretch>
            <a:fillRect/>
          </a:stretch>
        </p:blipFill>
        <p:spPr>
          <a:xfrm>
            <a:off x="1" y="2173444"/>
            <a:ext cx="12192000" cy="2404872"/>
          </a:xfrm>
          <a:prstGeom prst="rect">
            <a:avLst/>
          </a:prstGeom>
        </p:spPr>
      </p:pic>
      <p:sp>
        <p:nvSpPr>
          <p:cNvPr id="10" name="Title 1"/>
          <p:cNvSpPr>
            <a:spLocks noGrp="1"/>
          </p:cNvSpPr>
          <p:nvPr>
            <p:ph type="ctrTitle" hasCustomPrompt="1"/>
          </p:nvPr>
        </p:nvSpPr>
        <p:spPr>
          <a:xfrm>
            <a:off x="684391" y="2854838"/>
            <a:ext cx="10662035" cy="555626"/>
          </a:xfrm>
        </p:spPr>
        <p:txBody>
          <a:bodyPr anchor="b" anchorCtr="0">
            <a:noAutofit/>
          </a:bodyPr>
          <a:lstStyle>
            <a:lvl1pPr algn="l">
              <a:lnSpc>
                <a:spcPts val="3800"/>
              </a:lnSpc>
              <a:defRPr sz="3600" spc="0" baseline="0">
                <a:solidFill>
                  <a:schemeClr val="bg1"/>
                </a:solidFill>
                <a:latin typeface="Segoe Light" pitchFamily="34" charset="0"/>
              </a:defRPr>
            </a:lvl1pPr>
          </a:lstStyle>
          <a:p>
            <a:r>
              <a:rPr lang="en-US" dirty="0"/>
              <a:t>Click to edit Master Title style</a:t>
            </a:r>
          </a:p>
        </p:txBody>
      </p:sp>
      <p:sp>
        <p:nvSpPr>
          <p:cNvPr id="11" name="Subtitle 2"/>
          <p:cNvSpPr>
            <a:spLocks noGrp="1"/>
          </p:cNvSpPr>
          <p:nvPr>
            <p:ph type="subTitle" idx="1"/>
          </p:nvPr>
        </p:nvSpPr>
        <p:spPr>
          <a:xfrm>
            <a:off x="684392" y="3546203"/>
            <a:ext cx="10662032" cy="655320"/>
          </a:xfrm>
        </p:spPr>
        <p:txBody>
          <a:bodyPr>
            <a:normAutofit/>
          </a:bodyPr>
          <a:lstStyle>
            <a:lvl1pPr marL="27432" indent="0" algn="l">
              <a:buNone/>
              <a:defRPr sz="1600">
                <a:solidFill>
                  <a:schemeClr val="bg1"/>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9" name="Picture 6" descr="C:\Users\victor.melniciuc\Desktop\==Work\MCS BOM\ppt\JPEGs (ready)\MYM.png"/>
          <p:cNvPicPr>
            <a:picLocks noChangeAspect="1" noChangeArrowheads="1"/>
          </p:cNvPicPr>
          <p:nvPr userDrawn="1"/>
        </p:nvPicPr>
        <p:blipFill>
          <a:blip r:embed="rId4"/>
          <a:stretch>
            <a:fillRect/>
          </a:stretch>
        </p:blipFill>
        <p:spPr bwMode="auto">
          <a:xfrm>
            <a:off x="9044039" y="6484565"/>
            <a:ext cx="2700052" cy="141819"/>
          </a:xfrm>
          <a:prstGeom prst="rect">
            <a:avLst/>
          </a:prstGeom>
          <a:noFill/>
          <a:ln>
            <a:noFill/>
          </a:ln>
        </p:spPr>
      </p:pic>
      <p:sp>
        <p:nvSpPr>
          <p:cNvPr id="17" name="Text Placeholder 6"/>
          <p:cNvSpPr>
            <a:spLocks noGrp="1"/>
          </p:cNvSpPr>
          <p:nvPr>
            <p:ph type="body" sz="quarter" idx="10" hasCustomPrompt="1"/>
          </p:nvPr>
        </p:nvSpPr>
        <p:spPr>
          <a:xfrm>
            <a:off x="684392" y="4828870"/>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Click to insert Presenter’s Name, Title</a:t>
            </a:r>
          </a:p>
        </p:txBody>
      </p:sp>
      <p:sp>
        <p:nvSpPr>
          <p:cNvPr id="20" name="Text Placeholder 6"/>
          <p:cNvSpPr>
            <a:spLocks noGrp="1"/>
          </p:cNvSpPr>
          <p:nvPr>
            <p:ph type="body" sz="quarter" idx="11" hasCustomPrompt="1"/>
          </p:nvPr>
        </p:nvSpPr>
        <p:spPr>
          <a:xfrm>
            <a:off x="684392" y="5115206"/>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Date of Presentation</a:t>
            </a:r>
          </a:p>
        </p:txBody>
      </p:sp>
      <p:pic>
        <p:nvPicPr>
          <p:cNvPr id="24" name="Picture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4712" y="737785"/>
            <a:ext cx="3048000" cy="380223"/>
          </a:xfrm>
          <a:prstGeom prst="rect">
            <a:avLst/>
          </a:prstGeom>
        </p:spPr>
      </p:pic>
    </p:spTree>
    <p:extLst>
      <p:ext uri="{BB962C8B-B14F-4D97-AF65-F5344CB8AC3E}">
        <p14:creationId xmlns:p14="http://schemas.microsoft.com/office/powerpoint/2010/main" val="596146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Page (Strategy B)">
    <p:spTree>
      <p:nvGrpSpPr>
        <p:cNvPr id="1" name=""/>
        <p:cNvGrpSpPr/>
        <p:nvPr/>
      </p:nvGrpSpPr>
      <p:grpSpPr>
        <a:xfrm>
          <a:off x="0" y="0"/>
          <a:ext cx="0" cy="0"/>
          <a:chOff x="0" y="0"/>
          <a:chExt cx="0" cy="0"/>
        </a:xfrm>
      </p:grpSpPr>
      <p:pic>
        <p:nvPicPr>
          <p:cNvPr id="12" name="Picture 11"/>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2173444"/>
            <a:ext cx="12192000" cy="2404872"/>
          </a:xfrm>
          <a:prstGeom prst="rect">
            <a:avLst/>
          </a:prstGeom>
        </p:spPr>
      </p:pic>
      <p:pic>
        <p:nvPicPr>
          <p:cNvPr id="16" name="Picture 15"/>
          <p:cNvPicPr preferRelativeResize="0">
            <a:picLocks/>
          </p:cNvPicPr>
          <p:nvPr userDrawn="1"/>
        </p:nvPicPr>
        <p:blipFill>
          <a:blip r:embed="rId3">
            <a:extLst>
              <a:ext uri="{28A0092B-C50C-407E-A947-70E740481C1C}">
                <a14:useLocalDpi xmlns:a14="http://schemas.microsoft.com/office/drawing/2010/main" val="0"/>
              </a:ext>
            </a:extLst>
          </a:blip>
          <a:stretch>
            <a:fillRect/>
          </a:stretch>
        </p:blipFill>
        <p:spPr>
          <a:xfrm>
            <a:off x="1" y="2173444"/>
            <a:ext cx="12192000" cy="2404872"/>
          </a:xfrm>
          <a:prstGeom prst="rect">
            <a:avLst/>
          </a:prstGeom>
        </p:spPr>
      </p:pic>
      <p:sp>
        <p:nvSpPr>
          <p:cNvPr id="10" name="Title 1"/>
          <p:cNvSpPr>
            <a:spLocks noGrp="1"/>
          </p:cNvSpPr>
          <p:nvPr>
            <p:ph type="ctrTitle" hasCustomPrompt="1"/>
          </p:nvPr>
        </p:nvSpPr>
        <p:spPr>
          <a:xfrm>
            <a:off x="684391" y="2854838"/>
            <a:ext cx="10662035" cy="555626"/>
          </a:xfrm>
        </p:spPr>
        <p:txBody>
          <a:bodyPr anchor="b" anchorCtr="0">
            <a:noAutofit/>
          </a:bodyPr>
          <a:lstStyle>
            <a:lvl1pPr algn="l">
              <a:lnSpc>
                <a:spcPts val="3800"/>
              </a:lnSpc>
              <a:defRPr sz="3600" spc="0" baseline="0">
                <a:solidFill>
                  <a:srgbClr val="000000"/>
                </a:solidFill>
                <a:latin typeface="Segoe Light" pitchFamily="34" charset="0"/>
              </a:defRPr>
            </a:lvl1pPr>
          </a:lstStyle>
          <a:p>
            <a:r>
              <a:rPr lang="en-US" dirty="0"/>
              <a:t>Click to edit Master Title style</a:t>
            </a:r>
          </a:p>
        </p:txBody>
      </p:sp>
      <p:sp>
        <p:nvSpPr>
          <p:cNvPr id="11" name="Subtitle 2"/>
          <p:cNvSpPr>
            <a:spLocks noGrp="1"/>
          </p:cNvSpPr>
          <p:nvPr>
            <p:ph type="subTitle" idx="1"/>
          </p:nvPr>
        </p:nvSpPr>
        <p:spPr>
          <a:xfrm>
            <a:off x="684392" y="3546203"/>
            <a:ext cx="10662032" cy="655320"/>
          </a:xfrm>
        </p:spPr>
        <p:txBody>
          <a:bodyPr>
            <a:normAutofit/>
          </a:bodyPr>
          <a:lstStyle>
            <a:lvl1pPr marL="27432" indent="0" algn="l">
              <a:buNone/>
              <a:defRPr sz="1600">
                <a:solidFill>
                  <a:srgbClr val="000000"/>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9" name="Picture 6" descr="C:\Users\victor.melniciuc\Desktop\==Work\MCS BOM\ppt\JPEGs (ready)\MYM.png"/>
          <p:cNvPicPr>
            <a:picLocks noChangeAspect="1" noChangeArrowheads="1"/>
          </p:cNvPicPr>
          <p:nvPr userDrawn="1"/>
        </p:nvPicPr>
        <p:blipFill>
          <a:blip r:embed="rId4"/>
          <a:stretch>
            <a:fillRect/>
          </a:stretch>
        </p:blipFill>
        <p:spPr bwMode="auto">
          <a:xfrm>
            <a:off x="9044039" y="6484565"/>
            <a:ext cx="2700052" cy="141819"/>
          </a:xfrm>
          <a:prstGeom prst="rect">
            <a:avLst/>
          </a:prstGeom>
          <a:noFill/>
          <a:ln>
            <a:noFill/>
          </a:ln>
        </p:spPr>
      </p:pic>
      <p:sp>
        <p:nvSpPr>
          <p:cNvPr id="17" name="Text Placeholder 6"/>
          <p:cNvSpPr>
            <a:spLocks noGrp="1"/>
          </p:cNvSpPr>
          <p:nvPr>
            <p:ph type="body" sz="quarter" idx="10" hasCustomPrompt="1"/>
          </p:nvPr>
        </p:nvSpPr>
        <p:spPr>
          <a:xfrm>
            <a:off x="684392" y="4828870"/>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Click to insert Presenter’s Name, Title</a:t>
            </a:r>
          </a:p>
        </p:txBody>
      </p:sp>
      <p:sp>
        <p:nvSpPr>
          <p:cNvPr id="20" name="Text Placeholder 6"/>
          <p:cNvSpPr>
            <a:spLocks noGrp="1"/>
          </p:cNvSpPr>
          <p:nvPr>
            <p:ph type="body" sz="quarter" idx="11" hasCustomPrompt="1"/>
          </p:nvPr>
        </p:nvSpPr>
        <p:spPr>
          <a:xfrm>
            <a:off x="684392" y="5115206"/>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Date of Presentation</a:t>
            </a:r>
          </a:p>
        </p:txBody>
      </p:sp>
      <p:pic>
        <p:nvPicPr>
          <p:cNvPr id="21" name="Picture 2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4712" y="737785"/>
            <a:ext cx="3048000" cy="380223"/>
          </a:xfrm>
          <a:prstGeom prst="rect">
            <a:avLst/>
          </a:prstGeom>
        </p:spPr>
      </p:pic>
    </p:spTree>
    <p:extLst>
      <p:ext uri="{BB962C8B-B14F-4D97-AF65-F5344CB8AC3E}">
        <p14:creationId xmlns:p14="http://schemas.microsoft.com/office/powerpoint/2010/main" val="2315096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Page (Consulting A)">
    <p:spTree>
      <p:nvGrpSpPr>
        <p:cNvPr id="1" name=""/>
        <p:cNvGrpSpPr/>
        <p:nvPr/>
      </p:nvGrpSpPr>
      <p:grpSpPr>
        <a:xfrm>
          <a:off x="0" y="0"/>
          <a:ext cx="0" cy="0"/>
          <a:chOff x="0" y="0"/>
          <a:chExt cx="0" cy="0"/>
        </a:xfrm>
      </p:grpSpPr>
      <p:pic>
        <p:nvPicPr>
          <p:cNvPr id="4" name="Picture 3"/>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4145" y="2173444"/>
            <a:ext cx="12192127" cy="2404872"/>
          </a:xfrm>
          <a:prstGeom prst="rect">
            <a:avLst/>
          </a:prstGeom>
        </p:spPr>
      </p:pic>
      <p:pic>
        <p:nvPicPr>
          <p:cNvPr id="5" name="Picture 4"/>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145" y="2173444"/>
            <a:ext cx="12192000" cy="2404872"/>
          </a:xfrm>
          <a:prstGeom prst="rect">
            <a:avLst/>
          </a:prstGeom>
        </p:spPr>
      </p:pic>
      <p:sp>
        <p:nvSpPr>
          <p:cNvPr id="10" name="Title 1"/>
          <p:cNvSpPr>
            <a:spLocks noGrp="1"/>
          </p:cNvSpPr>
          <p:nvPr>
            <p:ph type="ctrTitle" hasCustomPrompt="1"/>
          </p:nvPr>
        </p:nvSpPr>
        <p:spPr>
          <a:xfrm>
            <a:off x="684391" y="2854838"/>
            <a:ext cx="5667247" cy="555626"/>
          </a:xfrm>
        </p:spPr>
        <p:txBody>
          <a:bodyPr anchor="b" anchorCtr="0">
            <a:noAutofit/>
          </a:bodyPr>
          <a:lstStyle>
            <a:lvl1pPr algn="l">
              <a:lnSpc>
                <a:spcPts val="3800"/>
              </a:lnSpc>
              <a:defRPr sz="3600" spc="0" baseline="0">
                <a:solidFill>
                  <a:schemeClr val="bg1"/>
                </a:solidFill>
                <a:latin typeface="Segoe Light" pitchFamily="34" charset="0"/>
              </a:defRPr>
            </a:lvl1pPr>
          </a:lstStyle>
          <a:p>
            <a:r>
              <a:rPr lang="en-US" dirty="0"/>
              <a:t>Click to edit Master Title style</a:t>
            </a:r>
          </a:p>
        </p:txBody>
      </p:sp>
      <p:sp>
        <p:nvSpPr>
          <p:cNvPr id="11" name="Subtitle 2"/>
          <p:cNvSpPr>
            <a:spLocks noGrp="1"/>
          </p:cNvSpPr>
          <p:nvPr>
            <p:ph type="subTitle" idx="1"/>
          </p:nvPr>
        </p:nvSpPr>
        <p:spPr>
          <a:xfrm>
            <a:off x="684392" y="3546203"/>
            <a:ext cx="5667245" cy="655320"/>
          </a:xfrm>
        </p:spPr>
        <p:txBody>
          <a:bodyPr>
            <a:normAutofit/>
          </a:bodyPr>
          <a:lstStyle>
            <a:lvl1pPr marL="27432" indent="0" algn="l">
              <a:buNone/>
              <a:defRPr sz="1600">
                <a:solidFill>
                  <a:schemeClr val="bg1"/>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4" name="Text Placeholder 6"/>
          <p:cNvSpPr>
            <a:spLocks noGrp="1"/>
          </p:cNvSpPr>
          <p:nvPr>
            <p:ph type="body" sz="quarter" idx="10" hasCustomPrompt="1"/>
          </p:nvPr>
        </p:nvSpPr>
        <p:spPr>
          <a:xfrm>
            <a:off x="684392" y="4828870"/>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Click to insert Presenter’s Name, Title</a:t>
            </a:r>
          </a:p>
        </p:txBody>
      </p:sp>
      <p:sp>
        <p:nvSpPr>
          <p:cNvPr id="15" name="Text Placeholder 6"/>
          <p:cNvSpPr>
            <a:spLocks noGrp="1"/>
          </p:cNvSpPr>
          <p:nvPr>
            <p:ph type="body" sz="quarter" idx="11" hasCustomPrompt="1"/>
          </p:nvPr>
        </p:nvSpPr>
        <p:spPr>
          <a:xfrm>
            <a:off x="684392" y="5115206"/>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Date of Presentation</a:t>
            </a:r>
          </a:p>
        </p:txBody>
      </p:sp>
      <p:pic>
        <p:nvPicPr>
          <p:cNvPr id="19" name="Picture 6" descr="C:\Users\victor.melniciuc\Desktop\==Work\MCS BOM\ppt\JPEGs (ready)\MYM.png"/>
          <p:cNvPicPr>
            <a:picLocks noChangeAspect="1" noChangeArrowheads="1"/>
          </p:cNvPicPr>
          <p:nvPr userDrawn="1"/>
        </p:nvPicPr>
        <p:blipFill>
          <a:blip r:embed="rId4"/>
          <a:stretch>
            <a:fillRect/>
          </a:stretch>
        </p:blipFill>
        <p:spPr bwMode="auto">
          <a:xfrm>
            <a:off x="9044039" y="6484565"/>
            <a:ext cx="2700052" cy="141819"/>
          </a:xfrm>
          <a:prstGeom prst="rect">
            <a:avLst/>
          </a:prstGeom>
          <a:noFill/>
          <a:ln>
            <a:noFill/>
          </a:ln>
        </p:spPr>
      </p:pic>
      <p:pic>
        <p:nvPicPr>
          <p:cNvPr id="24" name="Picture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4712" y="737785"/>
            <a:ext cx="3048000" cy="380223"/>
          </a:xfrm>
          <a:prstGeom prst="rect">
            <a:avLst/>
          </a:prstGeom>
        </p:spPr>
      </p:pic>
    </p:spTree>
    <p:extLst>
      <p:ext uri="{BB962C8B-B14F-4D97-AF65-F5344CB8AC3E}">
        <p14:creationId xmlns:p14="http://schemas.microsoft.com/office/powerpoint/2010/main" val="198445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Page (Consulting B)">
    <p:spTree>
      <p:nvGrpSpPr>
        <p:cNvPr id="1" name=""/>
        <p:cNvGrpSpPr/>
        <p:nvPr/>
      </p:nvGrpSpPr>
      <p:grpSpPr>
        <a:xfrm>
          <a:off x="0" y="0"/>
          <a:ext cx="0" cy="0"/>
          <a:chOff x="0" y="0"/>
          <a:chExt cx="0" cy="0"/>
        </a:xfrm>
      </p:grpSpPr>
      <p:pic>
        <p:nvPicPr>
          <p:cNvPr id="12" name="Picture 11"/>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4145" y="2173444"/>
            <a:ext cx="12192127" cy="2404872"/>
          </a:xfrm>
          <a:prstGeom prst="rect">
            <a:avLst/>
          </a:prstGeom>
        </p:spPr>
      </p:pic>
      <p:pic>
        <p:nvPicPr>
          <p:cNvPr id="5" name="Picture 4"/>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145" y="2173444"/>
            <a:ext cx="12192000" cy="2404872"/>
          </a:xfrm>
          <a:prstGeom prst="rect">
            <a:avLst/>
          </a:prstGeom>
        </p:spPr>
      </p:pic>
      <p:sp>
        <p:nvSpPr>
          <p:cNvPr id="10" name="Title 1"/>
          <p:cNvSpPr>
            <a:spLocks noGrp="1"/>
          </p:cNvSpPr>
          <p:nvPr>
            <p:ph type="ctrTitle" hasCustomPrompt="1"/>
          </p:nvPr>
        </p:nvSpPr>
        <p:spPr>
          <a:xfrm>
            <a:off x="684391" y="2854838"/>
            <a:ext cx="5667247" cy="555626"/>
          </a:xfrm>
        </p:spPr>
        <p:txBody>
          <a:bodyPr anchor="b" anchorCtr="0">
            <a:noAutofit/>
          </a:bodyPr>
          <a:lstStyle>
            <a:lvl1pPr algn="l">
              <a:lnSpc>
                <a:spcPts val="3800"/>
              </a:lnSpc>
              <a:defRPr sz="3600" spc="0" baseline="0">
                <a:solidFill>
                  <a:schemeClr val="bg1"/>
                </a:solidFill>
                <a:latin typeface="Segoe Light" pitchFamily="34" charset="0"/>
              </a:defRPr>
            </a:lvl1pPr>
          </a:lstStyle>
          <a:p>
            <a:r>
              <a:rPr lang="en-US" dirty="0"/>
              <a:t>Click to edit Master Title style</a:t>
            </a:r>
          </a:p>
        </p:txBody>
      </p:sp>
      <p:sp>
        <p:nvSpPr>
          <p:cNvPr id="11" name="Subtitle 2"/>
          <p:cNvSpPr>
            <a:spLocks noGrp="1"/>
          </p:cNvSpPr>
          <p:nvPr>
            <p:ph type="subTitle" idx="1"/>
          </p:nvPr>
        </p:nvSpPr>
        <p:spPr>
          <a:xfrm>
            <a:off x="684392" y="3546203"/>
            <a:ext cx="5667245" cy="655320"/>
          </a:xfrm>
        </p:spPr>
        <p:txBody>
          <a:bodyPr>
            <a:normAutofit/>
          </a:bodyPr>
          <a:lstStyle>
            <a:lvl1pPr marL="27432" indent="0" algn="l">
              <a:buNone/>
              <a:defRPr sz="1600">
                <a:solidFill>
                  <a:schemeClr val="bg1"/>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4" name="Text Placeholder 6"/>
          <p:cNvSpPr>
            <a:spLocks noGrp="1"/>
          </p:cNvSpPr>
          <p:nvPr>
            <p:ph type="body" sz="quarter" idx="10" hasCustomPrompt="1"/>
          </p:nvPr>
        </p:nvSpPr>
        <p:spPr>
          <a:xfrm>
            <a:off x="684392" y="4828870"/>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Click to insert Presenter’s Name, Title</a:t>
            </a:r>
          </a:p>
        </p:txBody>
      </p:sp>
      <p:sp>
        <p:nvSpPr>
          <p:cNvPr id="15" name="Text Placeholder 6"/>
          <p:cNvSpPr>
            <a:spLocks noGrp="1"/>
          </p:cNvSpPr>
          <p:nvPr>
            <p:ph type="body" sz="quarter" idx="11" hasCustomPrompt="1"/>
          </p:nvPr>
        </p:nvSpPr>
        <p:spPr>
          <a:xfrm>
            <a:off x="684392" y="5115206"/>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Date of Presentation</a:t>
            </a:r>
          </a:p>
        </p:txBody>
      </p:sp>
      <p:pic>
        <p:nvPicPr>
          <p:cNvPr id="19" name="Picture 6" descr="C:\Users\victor.melniciuc\Desktop\==Work\MCS BOM\ppt\JPEGs (ready)\MYM.png"/>
          <p:cNvPicPr>
            <a:picLocks noChangeAspect="1" noChangeArrowheads="1"/>
          </p:cNvPicPr>
          <p:nvPr userDrawn="1"/>
        </p:nvPicPr>
        <p:blipFill>
          <a:blip r:embed="rId4"/>
          <a:stretch>
            <a:fillRect/>
          </a:stretch>
        </p:blipFill>
        <p:spPr bwMode="auto">
          <a:xfrm>
            <a:off x="9044039" y="6484565"/>
            <a:ext cx="2700052" cy="141819"/>
          </a:xfrm>
          <a:prstGeom prst="rect">
            <a:avLst/>
          </a:prstGeom>
          <a:noFill/>
          <a:ln>
            <a:noFill/>
          </a:ln>
        </p:spPr>
      </p:pic>
      <p:pic>
        <p:nvPicPr>
          <p:cNvPr id="13" name="Picture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4712" y="737785"/>
            <a:ext cx="3048000" cy="380223"/>
          </a:xfrm>
          <a:prstGeom prst="rect">
            <a:avLst/>
          </a:prstGeom>
        </p:spPr>
      </p:pic>
    </p:spTree>
    <p:extLst>
      <p:ext uri="{BB962C8B-B14F-4D97-AF65-F5344CB8AC3E}">
        <p14:creationId xmlns:p14="http://schemas.microsoft.com/office/powerpoint/2010/main" val="116681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Page (Support A)">
    <p:spTree>
      <p:nvGrpSpPr>
        <p:cNvPr id="1" name=""/>
        <p:cNvGrpSpPr/>
        <p:nvPr/>
      </p:nvGrpSpPr>
      <p:grpSpPr>
        <a:xfrm>
          <a:off x="0" y="0"/>
          <a:ext cx="0" cy="0"/>
          <a:chOff x="0" y="0"/>
          <a:chExt cx="0" cy="0"/>
        </a:xfrm>
      </p:grpSpPr>
      <p:pic>
        <p:nvPicPr>
          <p:cNvPr id="13" name="Picture 12"/>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4145" y="2173444"/>
            <a:ext cx="12192000" cy="2404872"/>
          </a:xfrm>
          <a:prstGeom prst="rect">
            <a:avLst/>
          </a:prstGeom>
        </p:spPr>
      </p:pic>
      <p:pic>
        <p:nvPicPr>
          <p:cNvPr id="16" name="Picture 15"/>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145" y="2173444"/>
            <a:ext cx="12192000" cy="2404872"/>
          </a:xfrm>
          <a:prstGeom prst="rect">
            <a:avLst/>
          </a:prstGeom>
        </p:spPr>
      </p:pic>
      <p:sp>
        <p:nvSpPr>
          <p:cNvPr id="10" name="Title 1"/>
          <p:cNvSpPr>
            <a:spLocks noGrp="1"/>
          </p:cNvSpPr>
          <p:nvPr>
            <p:ph type="ctrTitle" hasCustomPrompt="1"/>
          </p:nvPr>
        </p:nvSpPr>
        <p:spPr>
          <a:xfrm>
            <a:off x="684391" y="2854838"/>
            <a:ext cx="10780023" cy="555626"/>
          </a:xfrm>
        </p:spPr>
        <p:txBody>
          <a:bodyPr anchor="b" anchorCtr="0">
            <a:noAutofit/>
          </a:bodyPr>
          <a:lstStyle>
            <a:lvl1pPr algn="l">
              <a:lnSpc>
                <a:spcPts val="3800"/>
              </a:lnSpc>
              <a:defRPr sz="3600" spc="0" baseline="0">
                <a:solidFill>
                  <a:schemeClr val="bg1"/>
                </a:solidFill>
                <a:latin typeface="Segoe Light" pitchFamily="34" charset="0"/>
              </a:defRPr>
            </a:lvl1pPr>
          </a:lstStyle>
          <a:p>
            <a:r>
              <a:rPr lang="en-US" dirty="0"/>
              <a:t>Click to edit Master Title style</a:t>
            </a:r>
          </a:p>
        </p:txBody>
      </p:sp>
      <p:sp>
        <p:nvSpPr>
          <p:cNvPr id="11" name="Subtitle 2"/>
          <p:cNvSpPr>
            <a:spLocks noGrp="1"/>
          </p:cNvSpPr>
          <p:nvPr>
            <p:ph type="subTitle" idx="1"/>
          </p:nvPr>
        </p:nvSpPr>
        <p:spPr>
          <a:xfrm>
            <a:off x="684391" y="3546203"/>
            <a:ext cx="10780020" cy="655320"/>
          </a:xfrm>
        </p:spPr>
        <p:txBody>
          <a:bodyPr>
            <a:normAutofit/>
          </a:bodyPr>
          <a:lstStyle>
            <a:lvl1pPr marL="27432" indent="0" algn="l">
              <a:buNone/>
              <a:defRPr sz="1600">
                <a:solidFill>
                  <a:schemeClr val="bg1"/>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4" name="Text Placeholder 6"/>
          <p:cNvSpPr>
            <a:spLocks noGrp="1"/>
          </p:cNvSpPr>
          <p:nvPr>
            <p:ph type="body" sz="quarter" idx="10" hasCustomPrompt="1"/>
          </p:nvPr>
        </p:nvSpPr>
        <p:spPr>
          <a:xfrm>
            <a:off x="684392" y="4828870"/>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Click to insert Presenter’s Name, Title</a:t>
            </a:r>
          </a:p>
        </p:txBody>
      </p:sp>
      <p:sp>
        <p:nvSpPr>
          <p:cNvPr id="15" name="Text Placeholder 6"/>
          <p:cNvSpPr>
            <a:spLocks noGrp="1"/>
          </p:cNvSpPr>
          <p:nvPr>
            <p:ph type="body" sz="quarter" idx="11" hasCustomPrompt="1"/>
          </p:nvPr>
        </p:nvSpPr>
        <p:spPr>
          <a:xfrm>
            <a:off x="684392" y="5115206"/>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Date of Presentation</a:t>
            </a:r>
          </a:p>
        </p:txBody>
      </p:sp>
      <p:pic>
        <p:nvPicPr>
          <p:cNvPr id="19" name="Picture 6" descr="C:\Users\victor.melniciuc\Desktop\==Work\MCS BOM\ppt\JPEGs (ready)\MYM.png"/>
          <p:cNvPicPr>
            <a:picLocks noChangeAspect="1" noChangeArrowheads="1"/>
          </p:cNvPicPr>
          <p:nvPr userDrawn="1"/>
        </p:nvPicPr>
        <p:blipFill>
          <a:blip r:embed="rId4"/>
          <a:stretch>
            <a:fillRect/>
          </a:stretch>
        </p:blipFill>
        <p:spPr bwMode="auto">
          <a:xfrm>
            <a:off x="9044039" y="6484565"/>
            <a:ext cx="2700052" cy="141819"/>
          </a:xfrm>
          <a:prstGeom prst="rect">
            <a:avLst/>
          </a:prstGeom>
          <a:noFill/>
          <a:ln>
            <a:noFill/>
          </a:ln>
        </p:spPr>
      </p:pic>
      <p:pic>
        <p:nvPicPr>
          <p:cNvPr id="22" name="Picture 2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4712" y="737785"/>
            <a:ext cx="3048000" cy="380223"/>
          </a:xfrm>
          <a:prstGeom prst="rect">
            <a:avLst/>
          </a:prstGeom>
        </p:spPr>
      </p:pic>
    </p:spTree>
    <p:extLst>
      <p:ext uri="{BB962C8B-B14F-4D97-AF65-F5344CB8AC3E}">
        <p14:creationId xmlns:p14="http://schemas.microsoft.com/office/powerpoint/2010/main" val="1641573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Page (Support B)">
    <p:spTree>
      <p:nvGrpSpPr>
        <p:cNvPr id="1" name=""/>
        <p:cNvGrpSpPr/>
        <p:nvPr/>
      </p:nvGrpSpPr>
      <p:grpSpPr>
        <a:xfrm>
          <a:off x="0" y="0"/>
          <a:ext cx="0" cy="0"/>
          <a:chOff x="0" y="0"/>
          <a:chExt cx="0" cy="0"/>
        </a:xfrm>
      </p:grpSpPr>
      <p:pic>
        <p:nvPicPr>
          <p:cNvPr id="13" name="Picture 12"/>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4145" y="2173444"/>
            <a:ext cx="12192000" cy="2404872"/>
          </a:xfrm>
          <a:prstGeom prst="rect">
            <a:avLst/>
          </a:prstGeom>
        </p:spPr>
      </p:pic>
      <p:pic>
        <p:nvPicPr>
          <p:cNvPr id="16" name="Picture 15"/>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145" y="2173444"/>
            <a:ext cx="12192000" cy="2404872"/>
          </a:xfrm>
          <a:prstGeom prst="rect">
            <a:avLst/>
          </a:prstGeom>
        </p:spPr>
      </p:pic>
      <p:sp>
        <p:nvSpPr>
          <p:cNvPr id="10" name="Title 1"/>
          <p:cNvSpPr>
            <a:spLocks noGrp="1"/>
          </p:cNvSpPr>
          <p:nvPr>
            <p:ph type="ctrTitle" hasCustomPrompt="1"/>
          </p:nvPr>
        </p:nvSpPr>
        <p:spPr>
          <a:xfrm>
            <a:off x="684391" y="2854838"/>
            <a:ext cx="5667247" cy="555626"/>
          </a:xfrm>
        </p:spPr>
        <p:txBody>
          <a:bodyPr anchor="b" anchorCtr="0">
            <a:noAutofit/>
          </a:bodyPr>
          <a:lstStyle>
            <a:lvl1pPr algn="l">
              <a:lnSpc>
                <a:spcPts val="3800"/>
              </a:lnSpc>
              <a:defRPr sz="3600" spc="0" baseline="0">
                <a:solidFill>
                  <a:schemeClr val="bg1"/>
                </a:solidFill>
                <a:latin typeface="Segoe Light" pitchFamily="34" charset="0"/>
              </a:defRPr>
            </a:lvl1pPr>
          </a:lstStyle>
          <a:p>
            <a:r>
              <a:rPr lang="en-US" dirty="0"/>
              <a:t>Click to edit Master Title style</a:t>
            </a:r>
          </a:p>
        </p:txBody>
      </p:sp>
      <p:sp>
        <p:nvSpPr>
          <p:cNvPr id="11" name="Subtitle 2"/>
          <p:cNvSpPr>
            <a:spLocks noGrp="1"/>
          </p:cNvSpPr>
          <p:nvPr>
            <p:ph type="subTitle" idx="1"/>
          </p:nvPr>
        </p:nvSpPr>
        <p:spPr>
          <a:xfrm>
            <a:off x="684392" y="3546203"/>
            <a:ext cx="5667245" cy="655320"/>
          </a:xfrm>
        </p:spPr>
        <p:txBody>
          <a:bodyPr>
            <a:normAutofit/>
          </a:bodyPr>
          <a:lstStyle>
            <a:lvl1pPr marL="27432" indent="0" algn="l">
              <a:buNone/>
              <a:defRPr sz="1600">
                <a:solidFill>
                  <a:schemeClr val="bg1"/>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4" name="Text Placeholder 6"/>
          <p:cNvSpPr>
            <a:spLocks noGrp="1"/>
          </p:cNvSpPr>
          <p:nvPr>
            <p:ph type="body" sz="quarter" idx="10" hasCustomPrompt="1"/>
          </p:nvPr>
        </p:nvSpPr>
        <p:spPr>
          <a:xfrm>
            <a:off x="684392" y="4828870"/>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Click to insert Presenter’s Name, Title</a:t>
            </a:r>
          </a:p>
        </p:txBody>
      </p:sp>
      <p:sp>
        <p:nvSpPr>
          <p:cNvPr id="15" name="Text Placeholder 6"/>
          <p:cNvSpPr>
            <a:spLocks noGrp="1"/>
          </p:cNvSpPr>
          <p:nvPr>
            <p:ph type="body" sz="quarter" idx="11" hasCustomPrompt="1"/>
          </p:nvPr>
        </p:nvSpPr>
        <p:spPr>
          <a:xfrm>
            <a:off x="684392" y="5115206"/>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Date of Presentation</a:t>
            </a:r>
          </a:p>
        </p:txBody>
      </p:sp>
      <p:pic>
        <p:nvPicPr>
          <p:cNvPr id="19" name="Picture 6" descr="C:\Users\victor.melniciuc\Desktop\==Work\MCS BOM\ppt\JPEGs (ready)\MYM.png"/>
          <p:cNvPicPr>
            <a:picLocks noChangeAspect="1" noChangeArrowheads="1"/>
          </p:cNvPicPr>
          <p:nvPr userDrawn="1"/>
        </p:nvPicPr>
        <p:blipFill>
          <a:blip r:embed="rId4"/>
          <a:stretch>
            <a:fillRect/>
          </a:stretch>
        </p:blipFill>
        <p:spPr bwMode="auto">
          <a:xfrm>
            <a:off x="9044039" y="6484565"/>
            <a:ext cx="2700052" cy="141819"/>
          </a:xfrm>
          <a:prstGeom prst="rect">
            <a:avLst/>
          </a:prstGeom>
          <a:noFill/>
          <a:ln>
            <a:noFill/>
          </a:ln>
        </p:spPr>
      </p:pic>
      <p:pic>
        <p:nvPicPr>
          <p:cNvPr id="20" name="Picture 1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4712" y="737785"/>
            <a:ext cx="3048000" cy="380223"/>
          </a:xfrm>
          <a:prstGeom prst="rect">
            <a:avLst/>
          </a:prstGeom>
        </p:spPr>
      </p:pic>
    </p:spTree>
    <p:extLst>
      <p:ext uri="{BB962C8B-B14F-4D97-AF65-F5344CB8AC3E}">
        <p14:creationId xmlns:p14="http://schemas.microsoft.com/office/powerpoint/2010/main" val="2113894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Agenda (Architecture)">
    <p:spTree>
      <p:nvGrpSpPr>
        <p:cNvPr id="1" name=""/>
        <p:cNvGrpSpPr/>
        <p:nvPr/>
      </p:nvGrpSpPr>
      <p:grpSpPr>
        <a:xfrm>
          <a:off x="0" y="0"/>
          <a:ext cx="0" cy="0"/>
          <a:chOff x="0" y="0"/>
          <a:chExt cx="0" cy="0"/>
        </a:xfrm>
      </p:grpSpPr>
      <p:pic>
        <p:nvPicPr>
          <p:cNvPr id="16" name="Picture 6" descr="C:\Users\victor.melniciuc\Desktop\==Work\MCS BOM\ppt\JPEGs (ready)\MYM.png"/>
          <p:cNvPicPr>
            <a:picLocks noChangeAspect="1" noChangeArrowheads="1"/>
          </p:cNvPicPr>
          <p:nvPr userDrawn="1"/>
        </p:nvPicPr>
        <p:blipFill>
          <a:blip r:embed="rId2"/>
          <a:srcRect/>
          <a:stretch>
            <a:fillRect/>
          </a:stretch>
        </p:blipFill>
        <p:spPr bwMode="auto">
          <a:xfrm>
            <a:off x="9221015" y="6344457"/>
            <a:ext cx="2515255" cy="176104"/>
          </a:xfrm>
          <a:prstGeom prst="rect">
            <a:avLst/>
          </a:prstGeom>
          <a:noFill/>
        </p:spPr>
      </p:pic>
      <p:pic>
        <p:nvPicPr>
          <p:cNvPr id="9" name="Picture 3" descr="C:\Users\victor.melniciuc\Desktop\==Work\MCS BOM\assets\FAN2008058.JPG"/>
          <p:cNvPicPr>
            <a:picLocks noChangeAspect="1" noChangeArrowheads="1"/>
          </p:cNvPicPr>
          <p:nvPr userDrawn="1"/>
        </p:nvPicPr>
        <p:blipFill>
          <a:blip r:embed="rId3" cstate="screen"/>
          <a:srcRect l="21453" t="16710" r="29526"/>
          <a:stretch>
            <a:fillRect/>
          </a:stretch>
        </p:blipFill>
        <p:spPr bwMode="auto">
          <a:xfrm>
            <a:off x="6324660" y="1005278"/>
            <a:ext cx="5865225" cy="5852722"/>
          </a:xfrm>
          <a:prstGeom prst="rect">
            <a:avLst/>
          </a:prstGeom>
          <a:noFill/>
          <a:ln>
            <a:noFill/>
          </a:ln>
        </p:spPr>
      </p:pic>
      <p:sp>
        <p:nvSpPr>
          <p:cNvPr id="10" name="Rectangle 9"/>
          <p:cNvSpPr/>
          <p:nvPr userDrawn="1"/>
        </p:nvSpPr>
        <p:spPr bwMode="auto">
          <a:xfrm>
            <a:off x="6324659" y="0"/>
            <a:ext cx="3810992" cy="3733800"/>
          </a:xfrm>
          <a:prstGeom prst="rect">
            <a:avLst/>
          </a:prstGeom>
          <a:solidFill>
            <a:schemeClr val="tx1">
              <a:lumMod val="95000"/>
              <a:lumOff val="5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Rectangle 2"/>
          <p:cNvSpPr/>
          <p:nvPr userDrawn="1"/>
        </p:nvSpPr>
        <p:spPr bwMode="auto">
          <a:xfrm>
            <a:off x="0" y="1005278"/>
            <a:ext cx="12192000" cy="914400"/>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684390" y="1184665"/>
            <a:ext cx="9451261" cy="555626"/>
          </a:xfrm>
        </p:spPr>
        <p:txBody>
          <a:bodyPr anchor="t" anchorCtr="0">
            <a:noAutofit/>
          </a:bodyPr>
          <a:lstStyle>
            <a:lvl1pPr algn="l">
              <a:lnSpc>
                <a:spcPts val="4800"/>
              </a:lnSpc>
              <a:defRPr sz="3600" spc="0" baseline="0">
                <a:solidFill>
                  <a:schemeClr val="bg1"/>
                </a:solidFill>
                <a:latin typeface="Segoe Light" pitchFamily="34" charset="0"/>
              </a:defRPr>
            </a:lvl1pPr>
          </a:lstStyle>
          <a:p>
            <a:r>
              <a:rPr lang="en-US" dirty="0"/>
              <a:t>Agenda</a:t>
            </a:r>
          </a:p>
        </p:txBody>
      </p:sp>
      <p:sp>
        <p:nvSpPr>
          <p:cNvPr id="11" name="Content Placeholder 2"/>
          <p:cNvSpPr>
            <a:spLocks noGrp="1"/>
          </p:cNvSpPr>
          <p:nvPr>
            <p:ph idx="1" hasCustomPrompt="1"/>
          </p:nvPr>
        </p:nvSpPr>
        <p:spPr>
          <a:xfrm>
            <a:off x="684391" y="2130629"/>
            <a:ext cx="5182949" cy="276999"/>
          </a:xfrm>
        </p:spPr>
        <p:txBody>
          <a:bodyPr/>
          <a:lstStyle>
            <a:lvl1pPr marL="274320" marR="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sz="1800">
                <a:solidFill>
                  <a:srgbClr val="595959"/>
                </a:solidFill>
                <a:latin typeface="+mn-lt"/>
              </a:defRPr>
            </a:lvl1pPr>
            <a:lvl2pPr marL="548640" indent="-274320">
              <a:buClr>
                <a:srgbClr val="5191CD"/>
              </a:buClr>
              <a:buSzPct val="75000"/>
              <a:buFontTx/>
              <a:buBlip>
                <a:blip r:embed="rId4"/>
              </a:buBlip>
              <a:defRPr>
                <a:solidFill>
                  <a:srgbClr val="595959"/>
                </a:solidFill>
                <a:latin typeface="+mn-lt"/>
              </a:defRPr>
            </a:lvl2pPr>
            <a:lvl3pPr marL="822960" indent="-274320">
              <a:buClr>
                <a:srgbClr val="5191CD"/>
              </a:buClr>
              <a:buFont typeface="Segoe" charset="0"/>
              <a:buChar char="–"/>
              <a:defRPr>
                <a:solidFill>
                  <a:srgbClr val="595959"/>
                </a:solidFill>
                <a:latin typeface="+mn-lt"/>
              </a:defRPr>
            </a:lvl3pPr>
            <a:lvl4pPr marL="1097280" indent="-274320">
              <a:buClr>
                <a:srgbClr val="5191CD"/>
              </a:buClr>
              <a:buFont typeface="Segoe" charset="0"/>
              <a:buChar char="–"/>
              <a:defRPr>
                <a:solidFill>
                  <a:srgbClr val="595959"/>
                </a:solidFill>
                <a:latin typeface="+mn-lt"/>
              </a:defRPr>
            </a:lvl4pPr>
            <a:lvl5pPr marL="1371600" indent="-274320">
              <a:buClr>
                <a:srgbClr val="5191CD"/>
              </a:buClr>
              <a:buFont typeface="Segoe" charset="0"/>
              <a:buChar char="–"/>
              <a:defRPr>
                <a:solidFill>
                  <a:srgbClr val="595959"/>
                </a:solidFill>
                <a:latin typeface="+mn-lt"/>
              </a:defRPr>
            </a:lvl5pPr>
          </a:lstStyle>
          <a:p>
            <a:pPr marL="274320" marR="0" lvl="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a:pPr>
            <a:r>
              <a:rPr lang="en-US" dirty="0"/>
              <a:t>Click to insert text</a:t>
            </a:r>
          </a:p>
        </p:txBody>
      </p:sp>
      <p:pic>
        <p:nvPicPr>
          <p:cNvPr id="12" name="Picture 11"/>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822543" y="6506789"/>
            <a:ext cx="1828800" cy="228133"/>
          </a:xfrm>
          <a:prstGeom prst="rect">
            <a:avLst/>
          </a:prstGeom>
        </p:spPr>
      </p:pic>
    </p:spTree>
    <p:extLst>
      <p:ext uri="{BB962C8B-B14F-4D97-AF65-F5344CB8AC3E}">
        <p14:creationId xmlns:p14="http://schemas.microsoft.com/office/powerpoint/2010/main" val="41776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991241" y="6566898"/>
            <a:ext cx="2209517"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a:t>
            </a:r>
          </a:p>
        </p:txBody>
      </p:sp>
    </p:spTree>
    <p:extLst>
      <p:ext uri="{BB962C8B-B14F-4D97-AF65-F5344CB8AC3E}">
        <p14:creationId xmlns:p14="http://schemas.microsoft.com/office/powerpoint/2010/main" val="595832573"/>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Agenda (Architecture 2)">
    <p:spTree>
      <p:nvGrpSpPr>
        <p:cNvPr id="1" name=""/>
        <p:cNvGrpSpPr/>
        <p:nvPr/>
      </p:nvGrpSpPr>
      <p:grpSpPr>
        <a:xfrm>
          <a:off x="0" y="0"/>
          <a:ext cx="0" cy="0"/>
          <a:chOff x="0" y="0"/>
          <a:chExt cx="0" cy="0"/>
        </a:xfrm>
      </p:grpSpPr>
      <p:pic>
        <p:nvPicPr>
          <p:cNvPr id="16" name="Picture 6" descr="C:\Users\victor.melniciuc\Desktop\==Work\MCS BOM\ppt\JPEGs (ready)\MYM.png"/>
          <p:cNvPicPr>
            <a:picLocks noChangeAspect="1" noChangeArrowheads="1"/>
          </p:cNvPicPr>
          <p:nvPr userDrawn="1"/>
        </p:nvPicPr>
        <p:blipFill>
          <a:blip r:embed="rId2"/>
          <a:srcRect/>
          <a:stretch>
            <a:fillRect/>
          </a:stretch>
        </p:blipFill>
        <p:spPr bwMode="auto">
          <a:xfrm>
            <a:off x="9221015" y="6344457"/>
            <a:ext cx="2515255" cy="176104"/>
          </a:xfrm>
          <a:prstGeom prst="rect">
            <a:avLst/>
          </a:prstGeom>
          <a:noFill/>
        </p:spPr>
      </p:pic>
      <p:pic>
        <p:nvPicPr>
          <p:cNvPr id="9"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l="6426" r="18387"/>
          <a:stretch>
            <a:fillRect/>
          </a:stretch>
        </p:blipFill>
        <p:spPr bwMode="auto">
          <a:xfrm>
            <a:off x="6324659" y="1005278"/>
            <a:ext cx="5867341" cy="5852722"/>
          </a:xfrm>
          <a:prstGeom prst="rect">
            <a:avLst/>
          </a:prstGeom>
          <a:noFill/>
          <a:ln>
            <a:noFill/>
          </a:ln>
        </p:spPr>
      </p:pic>
      <p:sp>
        <p:nvSpPr>
          <p:cNvPr id="10" name="Rectangle 9"/>
          <p:cNvSpPr/>
          <p:nvPr userDrawn="1"/>
        </p:nvSpPr>
        <p:spPr bwMode="auto">
          <a:xfrm>
            <a:off x="6324659" y="0"/>
            <a:ext cx="3810992" cy="3733800"/>
          </a:xfrm>
          <a:prstGeom prst="rect">
            <a:avLst/>
          </a:prstGeom>
          <a:solidFill>
            <a:schemeClr val="tx1">
              <a:lumMod val="95000"/>
              <a:lumOff val="5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Rectangle 2"/>
          <p:cNvSpPr/>
          <p:nvPr userDrawn="1"/>
        </p:nvSpPr>
        <p:spPr bwMode="auto">
          <a:xfrm>
            <a:off x="0" y="1005278"/>
            <a:ext cx="12192000" cy="914400"/>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684390" y="1184665"/>
            <a:ext cx="9451260" cy="555626"/>
          </a:xfrm>
        </p:spPr>
        <p:txBody>
          <a:bodyPr anchor="t" anchorCtr="0">
            <a:noAutofit/>
          </a:bodyPr>
          <a:lstStyle>
            <a:lvl1pPr algn="l">
              <a:lnSpc>
                <a:spcPts val="4800"/>
              </a:lnSpc>
              <a:defRPr sz="3600" spc="0" baseline="0">
                <a:solidFill>
                  <a:schemeClr val="bg1"/>
                </a:solidFill>
                <a:latin typeface="Segoe Light" pitchFamily="34" charset="0"/>
              </a:defRPr>
            </a:lvl1pPr>
          </a:lstStyle>
          <a:p>
            <a:r>
              <a:rPr lang="en-US" dirty="0"/>
              <a:t>Agenda</a:t>
            </a:r>
          </a:p>
        </p:txBody>
      </p:sp>
      <p:sp>
        <p:nvSpPr>
          <p:cNvPr id="11" name="Content Placeholder 2"/>
          <p:cNvSpPr>
            <a:spLocks noGrp="1"/>
          </p:cNvSpPr>
          <p:nvPr>
            <p:ph idx="1" hasCustomPrompt="1"/>
          </p:nvPr>
        </p:nvSpPr>
        <p:spPr>
          <a:xfrm>
            <a:off x="684391" y="2130629"/>
            <a:ext cx="5182949" cy="276999"/>
          </a:xfrm>
        </p:spPr>
        <p:txBody>
          <a:bodyPr/>
          <a:lstStyle>
            <a:lvl1pPr marL="274320" marR="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sz="1800">
                <a:solidFill>
                  <a:srgbClr val="595959"/>
                </a:solidFill>
                <a:latin typeface="+mn-lt"/>
              </a:defRPr>
            </a:lvl1pPr>
            <a:lvl2pPr marL="548640" indent="-274320">
              <a:buClr>
                <a:srgbClr val="5191CD"/>
              </a:buClr>
              <a:buSzPct val="75000"/>
              <a:buFontTx/>
              <a:buBlip>
                <a:blip r:embed="rId4"/>
              </a:buBlip>
              <a:defRPr>
                <a:solidFill>
                  <a:srgbClr val="595959"/>
                </a:solidFill>
                <a:latin typeface="+mn-lt"/>
              </a:defRPr>
            </a:lvl2pPr>
            <a:lvl3pPr marL="822960" indent="-274320">
              <a:buClr>
                <a:srgbClr val="5191CD"/>
              </a:buClr>
              <a:buFont typeface="Segoe" charset="0"/>
              <a:buChar char="–"/>
              <a:defRPr>
                <a:solidFill>
                  <a:srgbClr val="595959"/>
                </a:solidFill>
                <a:latin typeface="+mn-lt"/>
              </a:defRPr>
            </a:lvl3pPr>
            <a:lvl4pPr marL="1097280" indent="-274320">
              <a:buClr>
                <a:srgbClr val="5191CD"/>
              </a:buClr>
              <a:buFont typeface="Segoe" charset="0"/>
              <a:buChar char="–"/>
              <a:defRPr>
                <a:solidFill>
                  <a:srgbClr val="595959"/>
                </a:solidFill>
                <a:latin typeface="+mn-lt"/>
              </a:defRPr>
            </a:lvl4pPr>
            <a:lvl5pPr marL="1371600" indent="-274320">
              <a:buClr>
                <a:srgbClr val="5191CD"/>
              </a:buClr>
              <a:buFont typeface="Segoe" charset="0"/>
              <a:buChar char="–"/>
              <a:defRPr>
                <a:solidFill>
                  <a:srgbClr val="595959"/>
                </a:solidFill>
                <a:latin typeface="+mn-lt"/>
              </a:defRPr>
            </a:lvl5pPr>
          </a:lstStyle>
          <a:p>
            <a:pPr marL="274320" marR="0" lvl="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a:pPr>
            <a:r>
              <a:rPr lang="en-US" dirty="0"/>
              <a:t>Click to insert text</a:t>
            </a:r>
          </a:p>
        </p:txBody>
      </p:sp>
      <p:pic>
        <p:nvPicPr>
          <p:cNvPr id="13" name="Picture 1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822543" y="6506789"/>
            <a:ext cx="1828800" cy="228133"/>
          </a:xfrm>
          <a:prstGeom prst="rect">
            <a:avLst/>
          </a:prstGeom>
        </p:spPr>
      </p:pic>
    </p:spTree>
    <p:extLst>
      <p:ext uri="{BB962C8B-B14F-4D97-AF65-F5344CB8AC3E}">
        <p14:creationId xmlns:p14="http://schemas.microsoft.com/office/powerpoint/2010/main" val="2925404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Agenda (People)">
    <p:spTree>
      <p:nvGrpSpPr>
        <p:cNvPr id="1" name=""/>
        <p:cNvGrpSpPr/>
        <p:nvPr/>
      </p:nvGrpSpPr>
      <p:grpSpPr>
        <a:xfrm>
          <a:off x="0" y="0"/>
          <a:ext cx="0" cy="0"/>
          <a:chOff x="0" y="0"/>
          <a:chExt cx="0" cy="0"/>
        </a:xfrm>
      </p:grpSpPr>
      <p:pic>
        <p:nvPicPr>
          <p:cNvPr id="16" name="Picture 6" descr="C:\Users\victor.melniciuc\Desktop\==Work\MCS BOM\ppt\JPEGs (ready)\MYM.png"/>
          <p:cNvPicPr>
            <a:picLocks noChangeAspect="1" noChangeArrowheads="1"/>
          </p:cNvPicPr>
          <p:nvPr userDrawn="1"/>
        </p:nvPicPr>
        <p:blipFill>
          <a:blip r:embed="rId2"/>
          <a:srcRect/>
          <a:stretch>
            <a:fillRect/>
          </a:stretch>
        </p:blipFill>
        <p:spPr bwMode="auto">
          <a:xfrm>
            <a:off x="9221015" y="6344457"/>
            <a:ext cx="2515255" cy="176104"/>
          </a:xfrm>
          <a:prstGeom prst="rect">
            <a:avLst/>
          </a:prstGeom>
          <a:noFill/>
        </p:spPr>
      </p:pic>
      <p:pic>
        <p:nvPicPr>
          <p:cNvPr id="9"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t="7401" r="30478"/>
          <a:stretch>
            <a:fillRect/>
          </a:stretch>
        </p:blipFill>
        <p:spPr bwMode="auto">
          <a:xfrm>
            <a:off x="6331208" y="1003300"/>
            <a:ext cx="5860793" cy="5854700"/>
          </a:xfrm>
          <a:prstGeom prst="rect">
            <a:avLst/>
          </a:prstGeom>
          <a:noFill/>
          <a:ln>
            <a:noFill/>
          </a:ln>
        </p:spPr>
      </p:pic>
      <p:sp>
        <p:nvSpPr>
          <p:cNvPr id="10" name="Rectangle 9"/>
          <p:cNvSpPr/>
          <p:nvPr userDrawn="1"/>
        </p:nvSpPr>
        <p:spPr bwMode="auto">
          <a:xfrm>
            <a:off x="6324659" y="0"/>
            <a:ext cx="3810992" cy="3733800"/>
          </a:xfrm>
          <a:prstGeom prst="rect">
            <a:avLst/>
          </a:prstGeom>
          <a:solidFill>
            <a:schemeClr val="tx1">
              <a:lumMod val="95000"/>
              <a:lumOff val="5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Rectangle 2"/>
          <p:cNvSpPr/>
          <p:nvPr userDrawn="1"/>
        </p:nvSpPr>
        <p:spPr bwMode="auto">
          <a:xfrm>
            <a:off x="0" y="1005278"/>
            <a:ext cx="12192000" cy="914400"/>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684390" y="1184665"/>
            <a:ext cx="9451260" cy="555626"/>
          </a:xfrm>
        </p:spPr>
        <p:txBody>
          <a:bodyPr anchor="t" anchorCtr="0">
            <a:noAutofit/>
          </a:bodyPr>
          <a:lstStyle>
            <a:lvl1pPr algn="l">
              <a:lnSpc>
                <a:spcPts val="4800"/>
              </a:lnSpc>
              <a:defRPr sz="3600" spc="0" baseline="0">
                <a:solidFill>
                  <a:schemeClr val="bg1"/>
                </a:solidFill>
                <a:latin typeface="Segoe Light" pitchFamily="34" charset="0"/>
              </a:defRPr>
            </a:lvl1pPr>
          </a:lstStyle>
          <a:p>
            <a:r>
              <a:rPr lang="en-US" dirty="0"/>
              <a:t>Agenda</a:t>
            </a:r>
          </a:p>
        </p:txBody>
      </p:sp>
      <p:sp>
        <p:nvSpPr>
          <p:cNvPr id="12" name="Content Placeholder 2"/>
          <p:cNvSpPr>
            <a:spLocks noGrp="1"/>
          </p:cNvSpPr>
          <p:nvPr>
            <p:ph idx="1" hasCustomPrompt="1"/>
          </p:nvPr>
        </p:nvSpPr>
        <p:spPr>
          <a:xfrm>
            <a:off x="684391" y="2130629"/>
            <a:ext cx="5182949" cy="276999"/>
          </a:xfrm>
        </p:spPr>
        <p:txBody>
          <a:bodyPr/>
          <a:lstStyle>
            <a:lvl1pPr marL="274320" marR="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sz="1800">
                <a:solidFill>
                  <a:srgbClr val="595959"/>
                </a:solidFill>
                <a:latin typeface="+mn-lt"/>
              </a:defRPr>
            </a:lvl1pPr>
            <a:lvl2pPr marL="548640" indent="-274320">
              <a:buClr>
                <a:srgbClr val="5191CD"/>
              </a:buClr>
              <a:buSzPct val="75000"/>
              <a:buFontTx/>
              <a:buBlip>
                <a:blip r:embed="rId4"/>
              </a:buBlip>
              <a:defRPr>
                <a:solidFill>
                  <a:srgbClr val="595959"/>
                </a:solidFill>
                <a:latin typeface="+mn-lt"/>
              </a:defRPr>
            </a:lvl2pPr>
            <a:lvl3pPr marL="822960" indent="-274320">
              <a:buClr>
                <a:srgbClr val="5191CD"/>
              </a:buClr>
              <a:buFont typeface="Segoe" charset="0"/>
              <a:buChar char="–"/>
              <a:defRPr>
                <a:solidFill>
                  <a:srgbClr val="595959"/>
                </a:solidFill>
                <a:latin typeface="+mn-lt"/>
              </a:defRPr>
            </a:lvl3pPr>
            <a:lvl4pPr marL="1097280" indent="-274320">
              <a:buClr>
                <a:srgbClr val="5191CD"/>
              </a:buClr>
              <a:buFont typeface="Segoe" charset="0"/>
              <a:buChar char="–"/>
              <a:defRPr>
                <a:solidFill>
                  <a:srgbClr val="595959"/>
                </a:solidFill>
                <a:latin typeface="+mn-lt"/>
              </a:defRPr>
            </a:lvl4pPr>
            <a:lvl5pPr marL="1371600" indent="-274320">
              <a:buClr>
                <a:srgbClr val="5191CD"/>
              </a:buClr>
              <a:buFont typeface="Segoe" charset="0"/>
              <a:buChar char="–"/>
              <a:defRPr>
                <a:solidFill>
                  <a:srgbClr val="595959"/>
                </a:solidFill>
                <a:latin typeface="+mn-lt"/>
              </a:defRPr>
            </a:lvl5pPr>
          </a:lstStyle>
          <a:p>
            <a:pPr marL="274320" marR="0" lvl="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a:pPr>
            <a:r>
              <a:rPr lang="en-US" dirty="0"/>
              <a:t>Click to insert text</a:t>
            </a:r>
          </a:p>
        </p:txBody>
      </p:sp>
      <p:pic>
        <p:nvPicPr>
          <p:cNvPr id="13" name="Picture 1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822543" y="6506789"/>
            <a:ext cx="1828800" cy="228133"/>
          </a:xfrm>
          <a:prstGeom prst="rect">
            <a:avLst/>
          </a:prstGeom>
        </p:spPr>
      </p:pic>
    </p:spTree>
    <p:extLst>
      <p:ext uri="{BB962C8B-B14F-4D97-AF65-F5344CB8AC3E}">
        <p14:creationId xmlns:p14="http://schemas.microsoft.com/office/powerpoint/2010/main" val="2579931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ontent Page (White)">
    <p:spTree>
      <p:nvGrpSpPr>
        <p:cNvPr id="1" name=""/>
        <p:cNvGrpSpPr/>
        <p:nvPr/>
      </p:nvGrpSpPr>
      <p:grpSpPr>
        <a:xfrm>
          <a:off x="0" y="0"/>
          <a:ext cx="0" cy="0"/>
          <a:chOff x="0" y="0"/>
          <a:chExt cx="0" cy="0"/>
        </a:xfrm>
      </p:grpSpPr>
      <p:sp>
        <p:nvSpPr>
          <p:cNvPr id="19" name="Content Placeholder 2"/>
          <p:cNvSpPr>
            <a:spLocks noGrp="1"/>
          </p:cNvSpPr>
          <p:nvPr>
            <p:ph idx="15"/>
          </p:nvPr>
        </p:nvSpPr>
        <p:spPr>
          <a:xfrm>
            <a:off x="864989" y="1463041"/>
            <a:ext cx="10566400" cy="1384995"/>
          </a:xfrm>
        </p:spPr>
        <p:txBody>
          <a:bodyPr/>
          <a:lstStyle>
            <a:lvl1pPr marL="274320" indent="-274320">
              <a:buClr>
                <a:srgbClr val="5191CD"/>
              </a:buClr>
              <a:buFontTx/>
              <a:buBlip>
                <a:blip r:embed="rId2"/>
              </a:buBlip>
              <a:defRPr sz="1400">
                <a:solidFill>
                  <a:schemeClr val="tx1"/>
                </a:solidFill>
                <a:latin typeface="+mn-lt"/>
              </a:defRPr>
            </a:lvl1pPr>
            <a:lvl2pPr marL="548640" indent="-274320">
              <a:buClr>
                <a:srgbClr val="5191CD"/>
              </a:buClr>
              <a:buSzPct val="75000"/>
              <a:buFontTx/>
              <a:buBlip>
                <a:blip r:embed="rId2"/>
              </a:buBlip>
              <a:defRPr sz="1400">
                <a:solidFill>
                  <a:schemeClr val="tx1"/>
                </a:solidFill>
                <a:latin typeface="+mn-lt"/>
              </a:defRPr>
            </a:lvl2pPr>
            <a:lvl3pPr marL="822960" indent="-274320">
              <a:buClr>
                <a:srgbClr val="5191CD"/>
              </a:buClr>
              <a:buFont typeface="Segoe" charset="0"/>
              <a:buChar char="–"/>
              <a:defRPr sz="1400">
                <a:solidFill>
                  <a:schemeClr val="tx1"/>
                </a:solidFill>
                <a:latin typeface="+mn-lt"/>
              </a:defRPr>
            </a:lvl3pPr>
            <a:lvl4pPr marL="1097280" indent="-274320">
              <a:buClr>
                <a:srgbClr val="5191CD"/>
              </a:buClr>
              <a:buFont typeface="Segoe" charset="0"/>
              <a:buChar char="–"/>
              <a:defRPr sz="1400">
                <a:solidFill>
                  <a:schemeClr val="tx1"/>
                </a:solidFill>
                <a:latin typeface="+mn-lt"/>
              </a:defRPr>
            </a:lvl4pPr>
            <a:lvl5pPr marL="1371600" indent="-274320">
              <a:buClr>
                <a:srgbClr val="5191CD"/>
              </a:buClr>
              <a:buFont typeface="Segoe" charset="0"/>
              <a:buChar char="–"/>
              <a:defRPr sz="1400">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 y="6413687"/>
            <a:ext cx="12192127" cy="457200"/>
          </a:xfrm>
          <a:prstGeom prst="rect">
            <a:avLst/>
          </a:prstGeom>
        </p:spPr>
      </p:pic>
      <p:pic>
        <p:nvPicPr>
          <p:cNvPr id="5" name="Picture 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983193" y="3390900"/>
            <a:ext cx="2225620" cy="76200"/>
          </a:xfrm>
          <a:prstGeom prst="rect">
            <a:avLst/>
          </a:prstGeom>
        </p:spPr>
      </p:pic>
      <p:sp>
        <p:nvSpPr>
          <p:cNvPr id="17" name="TextBox 16"/>
          <p:cNvSpPr txBox="1"/>
          <p:nvPr userDrawn="1"/>
        </p:nvSpPr>
        <p:spPr>
          <a:xfrm>
            <a:off x="5787659" y="6518081"/>
            <a:ext cx="616812" cy="246221"/>
          </a:xfrm>
          <a:prstGeom prst="rect">
            <a:avLst/>
          </a:prstGeom>
          <a:noFill/>
        </p:spPr>
        <p:txBody>
          <a:bodyPr wrap="square" rtlCol="0">
            <a:spAutoFit/>
          </a:bodyPr>
          <a:lstStyle/>
          <a:p>
            <a:pPr algn="ctr" defTabSz="914363"/>
            <a:fld id="{0462CC3E-48DD-4274-8616-D549FD7B2C15}" type="slidenum">
              <a:rPr lang="en-US" sz="1000" smtClean="0">
                <a:solidFill>
                  <a:srgbClr val="000000"/>
                </a:solidFill>
                <a:ea typeface="Verdana" pitchFamily="34" charset="0"/>
                <a:cs typeface="Verdana" pitchFamily="34" charset="0"/>
              </a:rPr>
              <a:pPr algn="ctr" defTabSz="914363"/>
              <a:t>‹#›</a:t>
            </a:fld>
            <a:endParaRPr lang="en-US" sz="1000" dirty="0">
              <a:solidFill>
                <a:srgbClr val="000000"/>
              </a:solidFill>
              <a:ea typeface="Verdana" pitchFamily="34" charset="0"/>
              <a:cs typeface="Verdana" pitchFamily="34" charset="0"/>
            </a:endParaRPr>
          </a:p>
        </p:txBody>
      </p:sp>
      <p:pic>
        <p:nvPicPr>
          <p:cNvPr id="23" name="Picture 2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31952" y="6582940"/>
            <a:ext cx="2901696" cy="75828"/>
          </a:xfrm>
          <a:prstGeom prst="rect">
            <a:avLst/>
          </a:prstGeom>
        </p:spPr>
      </p:pic>
      <p:sp>
        <p:nvSpPr>
          <p:cNvPr id="25" name="TextBox 24"/>
          <p:cNvSpPr txBox="1"/>
          <p:nvPr userDrawn="1"/>
        </p:nvSpPr>
        <p:spPr>
          <a:xfrm>
            <a:off x="9781903" y="133321"/>
            <a:ext cx="2003149" cy="230832"/>
          </a:xfrm>
          <a:prstGeom prst="rect">
            <a:avLst/>
          </a:prstGeom>
          <a:noFill/>
        </p:spPr>
        <p:txBody>
          <a:bodyPr wrap="square" rtlCol="0">
            <a:spAutoFit/>
          </a:bodyPr>
          <a:lstStyle/>
          <a:p>
            <a:pPr algn="r" defTabSz="914363"/>
            <a:r>
              <a:rPr lang="en-US" sz="900" dirty="0">
                <a:solidFill>
                  <a:srgbClr val="595959"/>
                </a:solidFill>
                <a:ea typeface="Verdana" pitchFamily="34" charset="0"/>
                <a:cs typeface="Verdana" pitchFamily="34" charset="0"/>
              </a:rPr>
              <a:t>Microsoft Confidential</a:t>
            </a:r>
          </a:p>
        </p:txBody>
      </p:sp>
      <p:pic>
        <p:nvPicPr>
          <p:cNvPr id="27" name="Picture 2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822545" y="6506789"/>
            <a:ext cx="1828796" cy="228133"/>
          </a:xfrm>
          <a:prstGeom prst="rect">
            <a:avLst/>
          </a:prstGeom>
        </p:spPr>
      </p:pic>
      <p:sp>
        <p:nvSpPr>
          <p:cNvPr id="30" name="Title 1"/>
          <p:cNvSpPr>
            <a:spLocks noGrp="1"/>
          </p:cNvSpPr>
          <p:nvPr>
            <p:ph type="title" hasCustomPrompt="1"/>
          </p:nvPr>
        </p:nvSpPr>
        <p:spPr>
          <a:xfrm>
            <a:off x="519248" y="360403"/>
            <a:ext cx="11151917" cy="509171"/>
          </a:xfrm>
        </p:spPr>
        <p:txBody>
          <a:bodyPr anchor="t"/>
          <a:lstStyle>
            <a:lvl1pPr>
              <a:defRPr sz="3200" b="0">
                <a:solidFill>
                  <a:schemeClr val="tx1"/>
                </a:solidFill>
                <a:latin typeface="+mj-lt"/>
              </a:defRPr>
            </a:lvl1pPr>
          </a:lstStyle>
          <a:p>
            <a:r>
              <a:rPr lang="en-US" dirty="0"/>
              <a:t>Click to edit Master title style </a:t>
            </a:r>
          </a:p>
        </p:txBody>
      </p:sp>
      <p:sp>
        <p:nvSpPr>
          <p:cNvPr id="31" name="Text Placeholder 2"/>
          <p:cNvSpPr>
            <a:spLocks noGrp="1"/>
          </p:cNvSpPr>
          <p:nvPr>
            <p:ph type="body" idx="16"/>
          </p:nvPr>
        </p:nvSpPr>
        <p:spPr>
          <a:xfrm>
            <a:off x="519567" y="869574"/>
            <a:ext cx="11132863" cy="276999"/>
          </a:xfrm>
        </p:spPr>
        <p:txBody>
          <a:bodyPr anchor="b"/>
          <a:lstStyle>
            <a:lvl1pPr marL="0" indent="0">
              <a:buNone/>
              <a:tabLst>
                <a:tab pos="628650" algn="l"/>
              </a:tabLst>
              <a:defRPr sz="1800" b="0">
                <a:solidFill>
                  <a:srgbClr val="949699"/>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Tree>
    <p:extLst>
      <p:ext uri="{BB962C8B-B14F-4D97-AF65-F5344CB8AC3E}">
        <p14:creationId xmlns:p14="http://schemas.microsoft.com/office/powerpoint/2010/main" val="1474689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ontent Page (White)_Empty">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6413687"/>
            <a:ext cx="12192127" cy="457200"/>
          </a:xfrm>
          <a:prstGeom prst="rect">
            <a:avLst/>
          </a:prstGeom>
        </p:spPr>
      </p:pic>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983193" y="3390900"/>
            <a:ext cx="2225620" cy="76200"/>
          </a:xfrm>
          <a:prstGeom prst="rect">
            <a:avLst/>
          </a:prstGeom>
        </p:spPr>
      </p:pic>
      <p:sp>
        <p:nvSpPr>
          <p:cNvPr id="16" name="TextBox 15"/>
          <p:cNvSpPr txBox="1"/>
          <p:nvPr userDrawn="1"/>
        </p:nvSpPr>
        <p:spPr>
          <a:xfrm>
            <a:off x="5787659" y="6518081"/>
            <a:ext cx="616812" cy="246221"/>
          </a:xfrm>
          <a:prstGeom prst="rect">
            <a:avLst/>
          </a:prstGeom>
          <a:noFill/>
        </p:spPr>
        <p:txBody>
          <a:bodyPr wrap="square" rtlCol="0">
            <a:spAutoFit/>
          </a:bodyPr>
          <a:lstStyle/>
          <a:p>
            <a:pPr algn="ctr" defTabSz="914363"/>
            <a:fld id="{0462CC3E-48DD-4274-8616-D549FD7B2C15}" type="slidenum">
              <a:rPr lang="en-US" sz="1000" smtClean="0">
                <a:solidFill>
                  <a:srgbClr val="000000"/>
                </a:solidFill>
                <a:ea typeface="Verdana" pitchFamily="34" charset="0"/>
                <a:cs typeface="Verdana" pitchFamily="34" charset="0"/>
              </a:rPr>
              <a:pPr algn="ctr" defTabSz="914363"/>
              <a:t>‹#›</a:t>
            </a:fld>
            <a:endParaRPr lang="en-US" sz="1000" dirty="0">
              <a:solidFill>
                <a:srgbClr val="000000"/>
              </a:solidFill>
              <a:ea typeface="Verdana" pitchFamily="34" charset="0"/>
              <a:cs typeface="Verdana" pitchFamily="34" charset="0"/>
            </a:endParaRPr>
          </a:p>
        </p:txBody>
      </p:sp>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31952" y="6582940"/>
            <a:ext cx="2901696" cy="75828"/>
          </a:xfrm>
          <a:prstGeom prst="rect">
            <a:avLst/>
          </a:prstGeom>
        </p:spPr>
      </p:pic>
      <p:sp>
        <p:nvSpPr>
          <p:cNvPr id="13" name="TextBox 12"/>
          <p:cNvSpPr txBox="1"/>
          <p:nvPr userDrawn="1"/>
        </p:nvSpPr>
        <p:spPr>
          <a:xfrm>
            <a:off x="9781903" y="133321"/>
            <a:ext cx="2003149" cy="230832"/>
          </a:xfrm>
          <a:prstGeom prst="rect">
            <a:avLst/>
          </a:prstGeom>
          <a:noFill/>
        </p:spPr>
        <p:txBody>
          <a:bodyPr wrap="square" rtlCol="0">
            <a:spAutoFit/>
          </a:bodyPr>
          <a:lstStyle/>
          <a:p>
            <a:pPr algn="r" defTabSz="914363"/>
            <a:r>
              <a:rPr lang="en-US" sz="900" dirty="0">
                <a:solidFill>
                  <a:srgbClr val="595959"/>
                </a:solidFill>
                <a:ea typeface="Verdana" pitchFamily="34" charset="0"/>
                <a:cs typeface="Verdana" pitchFamily="34" charset="0"/>
              </a:rPr>
              <a:t>Microsoft Confidential</a:t>
            </a:r>
          </a:p>
        </p:txBody>
      </p:sp>
      <p:pic>
        <p:nvPicPr>
          <p:cNvPr id="14" name="Picture 1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822545" y="6506789"/>
            <a:ext cx="1828796" cy="228133"/>
          </a:xfrm>
          <a:prstGeom prst="rect">
            <a:avLst/>
          </a:prstGeom>
        </p:spPr>
      </p:pic>
      <p:sp>
        <p:nvSpPr>
          <p:cNvPr id="15" name="Text Placeholder 2"/>
          <p:cNvSpPr>
            <a:spLocks noGrp="1"/>
          </p:cNvSpPr>
          <p:nvPr>
            <p:ph type="body" idx="16"/>
          </p:nvPr>
        </p:nvSpPr>
        <p:spPr>
          <a:xfrm>
            <a:off x="519567" y="869574"/>
            <a:ext cx="11132863" cy="276999"/>
          </a:xfrm>
        </p:spPr>
        <p:txBody>
          <a:bodyPr anchor="b"/>
          <a:lstStyle>
            <a:lvl1pPr marL="0" indent="0">
              <a:buNone/>
              <a:tabLst>
                <a:tab pos="628650" algn="l"/>
              </a:tabLst>
              <a:defRPr sz="1800" b="0">
                <a:solidFill>
                  <a:srgbClr val="949699"/>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itle 1"/>
          <p:cNvSpPr>
            <a:spLocks noGrp="1"/>
          </p:cNvSpPr>
          <p:nvPr>
            <p:ph type="title" hasCustomPrompt="1"/>
          </p:nvPr>
        </p:nvSpPr>
        <p:spPr>
          <a:xfrm>
            <a:off x="519248" y="360403"/>
            <a:ext cx="11151917" cy="509171"/>
          </a:xfrm>
        </p:spPr>
        <p:txBody>
          <a:bodyPr anchor="t"/>
          <a:lstStyle>
            <a:lvl1pPr>
              <a:defRPr sz="3200" b="0">
                <a:solidFill>
                  <a:schemeClr val="tx1"/>
                </a:solidFill>
                <a:latin typeface="+mj-lt"/>
              </a:defRPr>
            </a:lvl1pPr>
          </a:lstStyle>
          <a:p>
            <a:r>
              <a:rPr lang="en-US" dirty="0"/>
              <a:t>Click to edit Master title style </a:t>
            </a:r>
          </a:p>
        </p:txBody>
      </p:sp>
    </p:spTree>
    <p:extLst>
      <p:ext uri="{BB962C8B-B14F-4D97-AF65-F5344CB8AC3E}">
        <p14:creationId xmlns:p14="http://schemas.microsoft.com/office/powerpoint/2010/main" val="1176929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ontent Page (Building)">
    <p:spTree>
      <p:nvGrpSpPr>
        <p:cNvPr id="1" name=""/>
        <p:cNvGrpSpPr/>
        <p:nvPr/>
      </p:nvGrpSpPr>
      <p:grpSpPr>
        <a:xfrm>
          <a:off x="0" y="0"/>
          <a:ext cx="0" cy="0"/>
          <a:chOff x="0" y="0"/>
          <a:chExt cx="0" cy="0"/>
        </a:xfrm>
      </p:grpSpPr>
      <p:pic>
        <p:nvPicPr>
          <p:cNvPr id="12"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531951" y="1920906"/>
            <a:ext cx="11660048" cy="4266619"/>
          </a:xfrm>
          <a:prstGeom prst="rect">
            <a:avLst/>
          </a:prstGeom>
          <a:noFill/>
        </p:spPr>
      </p:pic>
      <p:sp>
        <p:nvSpPr>
          <p:cNvPr id="19" name="Content Placeholder 2"/>
          <p:cNvSpPr>
            <a:spLocks noGrp="1"/>
          </p:cNvSpPr>
          <p:nvPr>
            <p:ph idx="15"/>
          </p:nvPr>
        </p:nvSpPr>
        <p:spPr>
          <a:xfrm>
            <a:off x="864989" y="1463040"/>
            <a:ext cx="10566400" cy="1384995"/>
          </a:xfrm>
        </p:spPr>
        <p:txBody>
          <a:bodyPr/>
          <a:lstStyle>
            <a:lvl1pPr marL="274320" indent="-274320">
              <a:buClr>
                <a:srgbClr val="5191CD"/>
              </a:buClr>
              <a:buFontTx/>
              <a:buBlip>
                <a:blip r:embed="rId3"/>
              </a:buBlip>
              <a:defRPr sz="1400">
                <a:solidFill>
                  <a:schemeClr val="tx1"/>
                </a:solidFill>
                <a:latin typeface="+mn-lt"/>
              </a:defRPr>
            </a:lvl1pPr>
            <a:lvl2pPr marL="548640" indent="-274320">
              <a:buClr>
                <a:srgbClr val="5191CD"/>
              </a:buClr>
              <a:buSzPct val="75000"/>
              <a:buFontTx/>
              <a:buBlip>
                <a:blip r:embed="rId3"/>
              </a:buBlip>
              <a:defRPr sz="1400">
                <a:solidFill>
                  <a:schemeClr val="tx1"/>
                </a:solidFill>
                <a:latin typeface="+mn-lt"/>
              </a:defRPr>
            </a:lvl2pPr>
            <a:lvl3pPr marL="822960" indent="-274320">
              <a:buClr>
                <a:srgbClr val="5191CD"/>
              </a:buClr>
              <a:buFont typeface="Segoe" charset="0"/>
              <a:buChar char="–"/>
              <a:defRPr sz="1400">
                <a:solidFill>
                  <a:schemeClr val="tx1"/>
                </a:solidFill>
                <a:latin typeface="+mn-lt"/>
              </a:defRPr>
            </a:lvl3pPr>
            <a:lvl4pPr marL="1097280" indent="-274320">
              <a:buClr>
                <a:srgbClr val="5191CD"/>
              </a:buClr>
              <a:buFont typeface="Segoe" charset="0"/>
              <a:buChar char="–"/>
              <a:defRPr sz="1400">
                <a:solidFill>
                  <a:schemeClr val="tx1"/>
                </a:solidFill>
                <a:latin typeface="+mn-lt"/>
              </a:defRPr>
            </a:lvl4pPr>
            <a:lvl5pPr marL="1371600" indent="-274320">
              <a:buClr>
                <a:srgbClr val="5191CD"/>
              </a:buClr>
              <a:buFont typeface="Segoe" charset="0"/>
              <a:buChar char="–"/>
              <a:defRPr sz="1400">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 y="6413687"/>
            <a:ext cx="12192127" cy="457200"/>
          </a:xfrm>
          <a:prstGeom prst="rect">
            <a:avLst/>
          </a:prstGeom>
        </p:spPr>
      </p:pic>
      <p:sp>
        <p:nvSpPr>
          <p:cNvPr id="17" name="TextBox 16"/>
          <p:cNvSpPr txBox="1"/>
          <p:nvPr userDrawn="1"/>
        </p:nvSpPr>
        <p:spPr>
          <a:xfrm>
            <a:off x="5787659" y="6518081"/>
            <a:ext cx="616812" cy="246221"/>
          </a:xfrm>
          <a:prstGeom prst="rect">
            <a:avLst/>
          </a:prstGeom>
          <a:noFill/>
        </p:spPr>
        <p:txBody>
          <a:bodyPr wrap="square" rtlCol="0">
            <a:spAutoFit/>
          </a:bodyPr>
          <a:lstStyle/>
          <a:p>
            <a:pPr algn="ctr" defTabSz="914363"/>
            <a:fld id="{0462CC3E-48DD-4274-8616-D549FD7B2C15}" type="slidenum">
              <a:rPr lang="en-US" sz="1000" smtClean="0">
                <a:solidFill>
                  <a:srgbClr val="000000"/>
                </a:solidFill>
                <a:ea typeface="Verdana" pitchFamily="34" charset="0"/>
                <a:cs typeface="Verdana" pitchFamily="34" charset="0"/>
              </a:rPr>
              <a:pPr algn="ctr" defTabSz="914363"/>
              <a:t>‹#›</a:t>
            </a:fld>
            <a:endParaRPr lang="en-US" sz="1000" dirty="0">
              <a:solidFill>
                <a:srgbClr val="000000"/>
              </a:solidFill>
              <a:ea typeface="Verdana" pitchFamily="34" charset="0"/>
              <a:cs typeface="Verdana" pitchFamily="34" charset="0"/>
            </a:endParaRPr>
          </a:p>
        </p:txBody>
      </p:sp>
      <p:pic>
        <p:nvPicPr>
          <p:cNvPr id="23" name="Picture 2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31952" y="6582940"/>
            <a:ext cx="2901696" cy="75828"/>
          </a:xfrm>
          <a:prstGeom prst="rect">
            <a:avLst/>
          </a:prstGeom>
        </p:spPr>
      </p:pic>
      <p:sp>
        <p:nvSpPr>
          <p:cNvPr id="25" name="TextBox 24"/>
          <p:cNvSpPr txBox="1"/>
          <p:nvPr userDrawn="1"/>
        </p:nvSpPr>
        <p:spPr>
          <a:xfrm>
            <a:off x="9781903" y="133321"/>
            <a:ext cx="2003149" cy="230832"/>
          </a:xfrm>
          <a:prstGeom prst="rect">
            <a:avLst/>
          </a:prstGeom>
          <a:noFill/>
        </p:spPr>
        <p:txBody>
          <a:bodyPr wrap="square" rtlCol="0">
            <a:spAutoFit/>
          </a:bodyPr>
          <a:lstStyle/>
          <a:p>
            <a:pPr algn="r" defTabSz="914363"/>
            <a:r>
              <a:rPr lang="en-US" sz="900" dirty="0">
                <a:solidFill>
                  <a:srgbClr val="595959"/>
                </a:solidFill>
                <a:ea typeface="Verdana" pitchFamily="34" charset="0"/>
                <a:cs typeface="Verdana" pitchFamily="34" charset="0"/>
              </a:rPr>
              <a:t>Microsoft Confidential</a:t>
            </a:r>
          </a:p>
        </p:txBody>
      </p:sp>
      <p:pic>
        <p:nvPicPr>
          <p:cNvPr id="27" name="Picture 2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822545" y="6506789"/>
            <a:ext cx="1828796" cy="228133"/>
          </a:xfrm>
          <a:prstGeom prst="rect">
            <a:avLst/>
          </a:prstGeom>
        </p:spPr>
      </p:pic>
      <p:sp>
        <p:nvSpPr>
          <p:cNvPr id="30" name="Title 1"/>
          <p:cNvSpPr>
            <a:spLocks noGrp="1"/>
          </p:cNvSpPr>
          <p:nvPr>
            <p:ph type="title" hasCustomPrompt="1"/>
          </p:nvPr>
        </p:nvSpPr>
        <p:spPr>
          <a:xfrm>
            <a:off x="519248" y="360403"/>
            <a:ext cx="11151917" cy="509171"/>
          </a:xfrm>
        </p:spPr>
        <p:txBody>
          <a:bodyPr anchor="t"/>
          <a:lstStyle>
            <a:lvl1pPr>
              <a:defRPr sz="3200" b="0">
                <a:solidFill>
                  <a:schemeClr val="tx1"/>
                </a:solidFill>
                <a:latin typeface="+mj-lt"/>
              </a:defRPr>
            </a:lvl1pPr>
          </a:lstStyle>
          <a:p>
            <a:r>
              <a:rPr lang="en-US" dirty="0"/>
              <a:t>Click to edit Master title style </a:t>
            </a:r>
          </a:p>
        </p:txBody>
      </p:sp>
      <p:sp>
        <p:nvSpPr>
          <p:cNvPr id="14" name="Text Placeholder 2"/>
          <p:cNvSpPr>
            <a:spLocks noGrp="1"/>
          </p:cNvSpPr>
          <p:nvPr>
            <p:ph type="body" idx="16"/>
          </p:nvPr>
        </p:nvSpPr>
        <p:spPr>
          <a:xfrm>
            <a:off x="519567" y="869574"/>
            <a:ext cx="11132863" cy="276999"/>
          </a:xfrm>
        </p:spPr>
        <p:txBody>
          <a:bodyPr anchor="b"/>
          <a:lstStyle>
            <a:lvl1pPr marL="0" indent="0">
              <a:buNone/>
              <a:tabLst>
                <a:tab pos="628650" algn="l"/>
              </a:tabLst>
              <a:defRPr sz="1800" b="0">
                <a:solidFill>
                  <a:srgbClr val="949699"/>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Tree>
    <p:extLst>
      <p:ext uri="{BB962C8B-B14F-4D97-AF65-F5344CB8AC3E}">
        <p14:creationId xmlns:p14="http://schemas.microsoft.com/office/powerpoint/2010/main" val="988800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ontent Page (Building) empty">
    <p:spTree>
      <p:nvGrpSpPr>
        <p:cNvPr id="1" name=""/>
        <p:cNvGrpSpPr/>
        <p:nvPr/>
      </p:nvGrpSpPr>
      <p:grpSpPr>
        <a:xfrm>
          <a:off x="0" y="0"/>
          <a:ext cx="0" cy="0"/>
          <a:chOff x="0" y="0"/>
          <a:chExt cx="0" cy="0"/>
        </a:xfrm>
      </p:grpSpPr>
      <p:pic>
        <p:nvPicPr>
          <p:cNvPr id="12"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531951" y="1920906"/>
            <a:ext cx="11660048" cy="4266619"/>
          </a:xfrm>
          <a:prstGeom prst="rect">
            <a:avLst/>
          </a:prstGeom>
          <a:noFill/>
        </p:spPr>
      </p:pic>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 y="6413687"/>
            <a:ext cx="12192127" cy="457200"/>
          </a:xfrm>
          <a:prstGeom prst="rect">
            <a:avLst/>
          </a:prstGeom>
        </p:spPr>
      </p:pic>
      <p:sp>
        <p:nvSpPr>
          <p:cNvPr id="17" name="TextBox 16"/>
          <p:cNvSpPr txBox="1"/>
          <p:nvPr userDrawn="1"/>
        </p:nvSpPr>
        <p:spPr>
          <a:xfrm>
            <a:off x="5787659" y="6518081"/>
            <a:ext cx="616812" cy="246221"/>
          </a:xfrm>
          <a:prstGeom prst="rect">
            <a:avLst/>
          </a:prstGeom>
          <a:noFill/>
        </p:spPr>
        <p:txBody>
          <a:bodyPr wrap="square" rtlCol="0">
            <a:spAutoFit/>
          </a:bodyPr>
          <a:lstStyle/>
          <a:p>
            <a:pPr algn="ctr" defTabSz="914363"/>
            <a:fld id="{0462CC3E-48DD-4274-8616-D549FD7B2C15}" type="slidenum">
              <a:rPr lang="en-US" sz="1000" smtClean="0">
                <a:solidFill>
                  <a:srgbClr val="000000"/>
                </a:solidFill>
                <a:ea typeface="Verdana" pitchFamily="34" charset="0"/>
                <a:cs typeface="Verdana" pitchFamily="34" charset="0"/>
              </a:rPr>
              <a:pPr algn="ctr" defTabSz="914363"/>
              <a:t>‹#›</a:t>
            </a:fld>
            <a:endParaRPr lang="en-US" sz="1000" dirty="0">
              <a:solidFill>
                <a:srgbClr val="000000"/>
              </a:solidFill>
              <a:ea typeface="Verdana" pitchFamily="34" charset="0"/>
              <a:cs typeface="Verdana" pitchFamily="34" charset="0"/>
            </a:endParaRPr>
          </a:p>
        </p:txBody>
      </p:sp>
      <p:pic>
        <p:nvPicPr>
          <p:cNvPr id="23" name="Picture 2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31952" y="6582940"/>
            <a:ext cx="2901696" cy="75828"/>
          </a:xfrm>
          <a:prstGeom prst="rect">
            <a:avLst/>
          </a:prstGeom>
        </p:spPr>
      </p:pic>
      <p:sp>
        <p:nvSpPr>
          <p:cNvPr id="25" name="TextBox 24"/>
          <p:cNvSpPr txBox="1"/>
          <p:nvPr userDrawn="1"/>
        </p:nvSpPr>
        <p:spPr>
          <a:xfrm>
            <a:off x="9781903" y="133321"/>
            <a:ext cx="2003149" cy="230832"/>
          </a:xfrm>
          <a:prstGeom prst="rect">
            <a:avLst/>
          </a:prstGeom>
          <a:noFill/>
        </p:spPr>
        <p:txBody>
          <a:bodyPr wrap="square" rtlCol="0">
            <a:spAutoFit/>
          </a:bodyPr>
          <a:lstStyle/>
          <a:p>
            <a:pPr algn="r" defTabSz="914363"/>
            <a:r>
              <a:rPr lang="en-US" sz="900" dirty="0">
                <a:solidFill>
                  <a:srgbClr val="595959"/>
                </a:solidFill>
                <a:ea typeface="Verdana" pitchFamily="34" charset="0"/>
                <a:cs typeface="Verdana" pitchFamily="34" charset="0"/>
              </a:rPr>
              <a:t>Microsoft Confidential</a:t>
            </a:r>
          </a:p>
        </p:txBody>
      </p:sp>
      <p:pic>
        <p:nvPicPr>
          <p:cNvPr id="27" name="Picture 2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822545" y="6506789"/>
            <a:ext cx="1828796" cy="228133"/>
          </a:xfrm>
          <a:prstGeom prst="rect">
            <a:avLst/>
          </a:prstGeom>
        </p:spPr>
      </p:pic>
      <p:sp>
        <p:nvSpPr>
          <p:cNvPr id="30" name="Title 1"/>
          <p:cNvSpPr>
            <a:spLocks noGrp="1"/>
          </p:cNvSpPr>
          <p:nvPr>
            <p:ph type="title" hasCustomPrompt="1"/>
          </p:nvPr>
        </p:nvSpPr>
        <p:spPr>
          <a:xfrm>
            <a:off x="519248" y="360403"/>
            <a:ext cx="11151917" cy="509171"/>
          </a:xfrm>
        </p:spPr>
        <p:txBody>
          <a:bodyPr anchor="t"/>
          <a:lstStyle>
            <a:lvl1pPr>
              <a:defRPr sz="3200" b="0">
                <a:solidFill>
                  <a:schemeClr val="tx1"/>
                </a:solidFill>
                <a:latin typeface="+mj-lt"/>
              </a:defRPr>
            </a:lvl1pPr>
          </a:lstStyle>
          <a:p>
            <a:r>
              <a:rPr lang="en-US" dirty="0"/>
              <a:t>Click to edit Master title style </a:t>
            </a:r>
          </a:p>
        </p:txBody>
      </p:sp>
      <p:sp>
        <p:nvSpPr>
          <p:cNvPr id="13" name="Text Placeholder 2"/>
          <p:cNvSpPr>
            <a:spLocks noGrp="1"/>
          </p:cNvSpPr>
          <p:nvPr>
            <p:ph type="body" idx="16"/>
          </p:nvPr>
        </p:nvSpPr>
        <p:spPr>
          <a:xfrm>
            <a:off x="519567" y="869574"/>
            <a:ext cx="11132863" cy="276999"/>
          </a:xfrm>
        </p:spPr>
        <p:txBody>
          <a:bodyPr anchor="b"/>
          <a:lstStyle>
            <a:lvl1pPr marL="0" indent="0">
              <a:buNone/>
              <a:tabLst>
                <a:tab pos="628650" algn="l"/>
              </a:tabLst>
              <a:defRPr sz="1800" b="0">
                <a:solidFill>
                  <a:srgbClr val="949699"/>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Tree>
    <p:extLst>
      <p:ext uri="{BB962C8B-B14F-4D97-AF65-F5344CB8AC3E}">
        <p14:creationId xmlns:p14="http://schemas.microsoft.com/office/powerpoint/2010/main" val="301239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ontent Page (Blue)">
    <p:spTree>
      <p:nvGrpSpPr>
        <p:cNvPr id="1" name=""/>
        <p:cNvGrpSpPr/>
        <p:nvPr/>
      </p:nvGrpSpPr>
      <p:grpSpPr>
        <a:xfrm>
          <a:off x="0" y="0"/>
          <a:ext cx="0" cy="0"/>
          <a:chOff x="0" y="0"/>
          <a:chExt cx="0" cy="0"/>
        </a:xfrm>
      </p:grpSpPr>
      <p:pic>
        <p:nvPicPr>
          <p:cNvPr id="3" name="Picture 2"/>
          <p:cNvPicPr>
            <a:picLocks/>
          </p:cNvPicPr>
          <p:nvPr userDrawn="1"/>
        </p:nvPicPr>
        <p:blipFill>
          <a:blip r:embed="rId2">
            <a:extLst>
              <a:ext uri="{28A0092B-C50C-407E-A947-70E740481C1C}">
                <a14:useLocalDpi xmlns:a14="http://schemas.microsoft.com/office/drawing/2010/main"/>
              </a:ext>
            </a:extLst>
          </a:blip>
          <a:stretch>
            <a:fillRect/>
          </a:stretch>
        </p:blipFill>
        <p:spPr>
          <a:xfrm>
            <a:off x="-125" y="859"/>
            <a:ext cx="12192127" cy="6856285"/>
          </a:xfrm>
          <a:prstGeom prst="rect">
            <a:avLst/>
          </a:prstGeom>
        </p:spPr>
      </p:pic>
      <p:sp>
        <p:nvSpPr>
          <p:cNvPr id="13" name="TextBox 12"/>
          <p:cNvSpPr txBox="1"/>
          <p:nvPr userDrawn="1"/>
        </p:nvSpPr>
        <p:spPr>
          <a:xfrm>
            <a:off x="5787659" y="6488701"/>
            <a:ext cx="616812" cy="246221"/>
          </a:xfrm>
          <a:prstGeom prst="rect">
            <a:avLst/>
          </a:prstGeom>
          <a:noFill/>
        </p:spPr>
        <p:txBody>
          <a:bodyPr wrap="square" rtlCol="0">
            <a:spAutoFit/>
          </a:bodyPr>
          <a:lstStyle/>
          <a:p>
            <a:pPr algn="ctr" defTabSz="914363"/>
            <a:fld id="{0462CC3E-48DD-4274-8616-D549FD7B2C15}" type="slidenum">
              <a:rPr lang="en-US" sz="1000" smtClean="0">
                <a:solidFill>
                  <a:srgbClr val="A4D7F4"/>
                </a:solidFill>
                <a:ea typeface="Verdana" pitchFamily="34" charset="0"/>
                <a:cs typeface="Verdana" pitchFamily="34" charset="0"/>
              </a:rPr>
              <a:pPr algn="ctr" defTabSz="914363"/>
              <a:t>‹#›</a:t>
            </a:fld>
            <a:endParaRPr lang="en-US" sz="1000" dirty="0">
              <a:solidFill>
                <a:srgbClr val="A4D7F4"/>
              </a:solidFill>
              <a:ea typeface="Verdana" pitchFamily="34" charset="0"/>
              <a:cs typeface="Verdana" pitchFamily="34" charset="0"/>
            </a:endParaRPr>
          </a:p>
        </p:txBody>
      </p:sp>
      <p:sp>
        <p:nvSpPr>
          <p:cNvPr id="10" name="Content Placeholder 2"/>
          <p:cNvSpPr>
            <a:spLocks noGrp="1"/>
          </p:cNvSpPr>
          <p:nvPr>
            <p:ph idx="1"/>
          </p:nvPr>
        </p:nvSpPr>
        <p:spPr>
          <a:xfrm>
            <a:off x="864989" y="1463041"/>
            <a:ext cx="10566400" cy="1384995"/>
          </a:xfrm>
        </p:spPr>
        <p:txBody>
          <a:bodyPr/>
          <a:lstStyle>
            <a:lvl1pPr marL="274320" indent="-274320">
              <a:buClr>
                <a:srgbClr val="5191CD"/>
              </a:buClr>
              <a:buFontTx/>
              <a:buBlip>
                <a:blip r:embed="rId3"/>
              </a:buBlip>
              <a:defRPr sz="1400">
                <a:solidFill>
                  <a:schemeClr val="bg1"/>
                </a:solidFill>
                <a:latin typeface="+mn-lt"/>
              </a:defRPr>
            </a:lvl1pPr>
            <a:lvl2pPr marL="548640" indent="-274320">
              <a:buClr>
                <a:srgbClr val="5191CD"/>
              </a:buClr>
              <a:buSzPct val="75000"/>
              <a:buFontTx/>
              <a:buBlip>
                <a:blip r:embed="rId3"/>
              </a:buBlip>
              <a:defRPr sz="1400">
                <a:solidFill>
                  <a:schemeClr val="bg1"/>
                </a:solidFill>
                <a:latin typeface="+mn-lt"/>
              </a:defRPr>
            </a:lvl2pPr>
            <a:lvl3pPr marL="822960" indent="-274320">
              <a:buClr>
                <a:srgbClr val="5191CD"/>
              </a:buClr>
              <a:buFont typeface="Segoe" charset="0"/>
              <a:buChar char="–"/>
              <a:defRPr sz="1400">
                <a:solidFill>
                  <a:schemeClr val="bg1"/>
                </a:solidFill>
                <a:latin typeface="+mn-lt"/>
              </a:defRPr>
            </a:lvl3pPr>
            <a:lvl4pPr marL="1097280" indent="-274320">
              <a:buClr>
                <a:srgbClr val="5191CD"/>
              </a:buClr>
              <a:buFont typeface="Segoe" charset="0"/>
              <a:buChar char="–"/>
              <a:defRPr sz="1400">
                <a:solidFill>
                  <a:schemeClr val="bg1"/>
                </a:solidFill>
                <a:latin typeface="+mn-lt"/>
              </a:defRPr>
            </a:lvl4pPr>
            <a:lvl5pPr marL="1371600" indent="-274320">
              <a:buClr>
                <a:srgbClr val="5191CD"/>
              </a:buClr>
              <a:buFont typeface="Segoe" charset="0"/>
              <a:buChar char="–"/>
              <a:defRPr sz="1400">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7" name="Picture 16"/>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31952" y="6582940"/>
            <a:ext cx="2901696" cy="75828"/>
          </a:xfrm>
          <a:prstGeom prst="rect">
            <a:avLst/>
          </a:prstGeom>
        </p:spPr>
      </p:pic>
      <p:sp>
        <p:nvSpPr>
          <p:cNvPr id="19" name="TextBox 18"/>
          <p:cNvSpPr txBox="1"/>
          <p:nvPr userDrawn="1"/>
        </p:nvSpPr>
        <p:spPr>
          <a:xfrm>
            <a:off x="9781903" y="133321"/>
            <a:ext cx="2003149" cy="230832"/>
          </a:xfrm>
          <a:prstGeom prst="rect">
            <a:avLst/>
          </a:prstGeom>
          <a:noFill/>
        </p:spPr>
        <p:txBody>
          <a:bodyPr wrap="square" rtlCol="0">
            <a:spAutoFit/>
          </a:bodyPr>
          <a:lstStyle/>
          <a:p>
            <a:pPr algn="r" defTabSz="914363"/>
            <a:r>
              <a:rPr lang="en-US" sz="900" dirty="0">
                <a:solidFill>
                  <a:srgbClr val="FFFFFF"/>
                </a:solidFill>
                <a:ea typeface="Verdana" pitchFamily="34" charset="0"/>
                <a:cs typeface="Verdana" pitchFamily="34" charset="0"/>
              </a:rPr>
              <a:t>Microsoft Confidential</a:t>
            </a:r>
          </a:p>
        </p:txBody>
      </p:sp>
      <p:pic>
        <p:nvPicPr>
          <p:cNvPr id="20" name="Picture 19"/>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822543" y="6506789"/>
            <a:ext cx="1828800" cy="228133"/>
          </a:xfrm>
          <a:prstGeom prst="rect">
            <a:avLst/>
          </a:prstGeom>
        </p:spPr>
      </p:pic>
      <p:sp>
        <p:nvSpPr>
          <p:cNvPr id="22" name="Title 1"/>
          <p:cNvSpPr>
            <a:spLocks noGrp="1"/>
          </p:cNvSpPr>
          <p:nvPr>
            <p:ph type="title" hasCustomPrompt="1"/>
          </p:nvPr>
        </p:nvSpPr>
        <p:spPr>
          <a:xfrm>
            <a:off x="519248" y="360403"/>
            <a:ext cx="11151917" cy="509171"/>
          </a:xfrm>
        </p:spPr>
        <p:txBody>
          <a:bodyPr anchor="t"/>
          <a:lstStyle>
            <a:lvl1pPr>
              <a:defRPr sz="3200" b="0">
                <a:solidFill>
                  <a:schemeClr val="bg1"/>
                </a:solidFill>
                <a:latin typeface="+mj-lt"/>
              </a:defRPr>
            </a:lvl1pPr>
          </a:lstStyle>
          <a:p>
            <a:r>
              <a:rPr lang="en-US" dirty="0"/>
              <a:t>Click to edit Master title style </a:t>
            </a:r>
          </a:p>
        </p:txBody>
      </p:sp>
      <p:sp>
        <p:nvSpPr>
          <p:cNvPr id="23" name="Text Placeholder 2"/>
          <p:cNvSpPr>
            <a:spLocks noGrp="1"/>
          </p:cNvSpPr>
          <p:nvPr>
            <p:ph type="body" idx="14"/>
          </p:nvPr>
        </p:nvSpPr>
        <p:spPr>
          <a:xfrm>
            <a:off x="519567" y="869574"/>
            <a:ext cx="11132863" cy="276999"/>
          </a:xfrm>
        </p:spPr>
        <p:txBody>
          <a:bodyPr anchor="b"/>
          <a:lstStyle>
            <a:lvl1pPr marL="0" indent="0">
              <a:buNone/>
              <a:tabLst>
                <a:tab pos="628650" algn="l"/>
              </a:tabLst>
              <a:defRPr sz="1800" b="0">
                <a:solidFill>
                  <a:srgbClr val="A4D7F4"/>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Tree>
    <p:extLst>
      <p:ext uri="{BB962C8B-B14F-4D97-AF65-F5344CB8AC3E}">
        <p14:creationId xmlns:p14="http://schemas.microsoft.com/office/powerpoint/2010/main" val="250916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Content Page (Blue_Empty)">
    <p:spTree>
      <p:nvGrpSpPr>
        <p:cNvPr id="1" name=""/>
        <p:cNvGrpSpPr/>
        <p:nvPr/>
      </p:nvGrpSpPr>
      <p:grpSpPr>
        <a:xfrm>
          <a:off x="0" y="0"/>
          <a:ext cx="0" cy="0"/>
          <a:chOff x="0" y="0"/>
          <a:chExt cx="0" cy="0"/>
        </a:xfrm>
      </p:grpSpPr>
      <p:pic>
        <p:nvPicPr>
          <p:cNvPr id="3" name="Picture 2"/>
          <p:cNvPicPr>
            <a:picLocks/>
          </p:cNvPicPr>
          <p:nvPr userDrawn="1"/>
        </p:nvPicPr>
        <p:blipFill>
          <a:blip r:embed="rId2">
            <a:extLst>
              <a:ext uri="{28A0092B-C50C-407E-A947-70E740481C1C}">
                <a14:useLocalDpi xmlns:a14="http://schemas.microsoft.com/office/drawing/2010/main"/>
              </a:ext>
            </a:extLst>
          </a:blip>
          <a:stretch>
            <a:fillRect/>
          </a:stretch>
        </p:blipFill>
        <p:spPr>
          <a:xfrm>
            <a:off x="-125" y="859"/>
            <a:ext cx="12192127" cy="6856285"/>
          </a:xfrm>
          <a:prstGeom prst="rect">
            <a:avLst/>
          </a:prstGeom>
        </p:spPr>
      </p:pic>
      <p:sp>
        <p:nvSpPr>
          <p:cNvPr id="14" name="TextBox 13"/>
          <p:cNvSpPr txBox="1"/>
          <p:nvPr userDrawn="1"/>
        </p:nvSpPr>
        <p:spPr>
          <a:xfrm>
            <a:off x="5787659" y="6488701"/>
            <a:ext cx="616812" cy="246221"/>
          </a:xfrm>
          <a:prstGeom prst="rect">
            <a:avLst/>
          </a:prstGeom>
          <a:noFill/>
        </p:spPr>
        <p:txBody>
          <a:bodyPr wrap="square" rtlCol="0">
            <a:spAutoFit/>
          </a:bodyPr>
          <a:lstStyle/>
          <a:p>
            <a:pPr algn="ctr" defTabSz="914363"/>
            <a:fld id="{0462CC3E-48DD-4274-8616-D549FD7B2C15}" type="slidenum">
              <a:rPr lang="en-US" sz="1000" smtClean="0">
                <a:solidFill>
                  <a:srgbClr val="A4D7F4"/>
                </a:solidFill>
                <a:ea typeface="Verdana" pitchFamily="34" charset="0"/>
                <a:cs typeface="Verdana" pitchFamily="34" charset="0"/>
              </a:rPr>
              <a:pPr algn="ctr" defTabSz="914363"/>
              <a:t>‹#›</a:t>
            </a:fld>
            <a:endParaRPr lang="en-US" sz="1000" dirty="0">
              <a:solidFill>
                <a:srgbClr val="A4D7F4"/>
              </a:solidFill>
              <a:ea typeface="Verdana" pitchFamily="34" charset="0"/>
              <a:cs typeface="Verdana" pitchFamily="34" charset="0"/>
            </a:endParaRPr>
          </a:p>
        </p:txBody>
      </p:sp>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1952" y="6582940"/>
            <a:ext cx="2901696" cy="75828"/>
          </a:xfrm>
          <a:prstGeom prst="rect">
            <a:avLst/>
          </a:prstGeom>
        </p:spPr>
      </p:pic>
      <p:sp>
        <p:nvSpPr>
          <p:cNvPr id="16" name="TextBox 15"/>
          <p:cNvSpPr txBox="1"/>
          <p:nvPr userDrawn="1"/>
        </p:nvSpPr>
        <p:spPr>
          <a:xfrm>
            <a:off x="9781903" y="133321"/>
            <a:ext cx="2003149" cy="230832"/>
          </a:xfrm>
          <a:prstGeom prst="rect">
            <a:avLst/>
          </a:prstGeom>
          <a:noFill/>
        </p:spPr>
        <p:txBody>
          <a:bodyPr wrap="square" rtlCol="0">
            <a:spAutoFit/>
          </a:bodyPr>
          <a:lstStyle/>
          <a:p>
            <a:pPr algn="r" defTabSz="914363"/>
            <a:r>
              <a:rPr lang="en-US" sz="900" dirty="0">
                <a:solidFill>
                  <a:srgbClr val="FFFFFF"/>
                </a:solidFill>
                <a:ea typeface="Verdana" pitchFamily="34" charset="0"/>
                <a:cs typeface="Verdana" pitchFamily="34" charset="0"/>
              </a:rPr>
              <a:t>Microsoft Confidential</a:t>
            </a:r>
          </a:p>
        </p:txBody>
      </p:sp>
      <p:pic>
        <p:nvPicPr>
          <p:cNvPr id="17" name="Picture 16"/>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822543" y="6506789"/>
            <a:ext cx="1828800" cy="228133"/>
          </a:xfrm>
          <a:prstGeom prst="rect">
            <a:avLst/>
          </a:prstGeom>
        </p:spPr>
      </p:pic>
      <p:sp>
        <p:nvSpPr>
          <p:cNvPr id="18" name="Title 1"/>
          <p:cNvSpPr>
            <a:spLocks noGrp="1"/>
          </p:cNvSpPr>
          <p:nvPr>
            <p:ph type="title" hasCustomPrompt="1"/>
          </p:nvPr>
        </p:nvSpPr>
        <p:spPr>
          <a:xfrm>
            <a:off x="519248" y="360403"/>
            <a:ext cx="11151917" cy="509171"/>
          </a:xfrm>
        </p:spPr>
        <p:txBody>
          <a:bodyPr anchor="t"/>
          <a:lstStyle>
            <a:lvl1pPr>
              <a:defRPr sz="3200" b="0">
                <a:solidFill>
                  <a:schemeClr val="bg1"/>
                </a:solidFill>
                <a:latin typeface="+mj-lt"/>
              </a:defRPr>
            </a:lvl1pPr>
          </a:lstStyle>
          <a:p>
            <a:r>
              <a:rPr lang="en-US" dirty="0"/>
              <a:t>Click to edit Master title style </a:t>
            </a:r>
          </a:p>
        </p:txBody>
      </p:sp>
      <p:sp>
        <p:nvSpPr>
          <p:cNvPr id="19" name="Text Placeholder 2"/>
          <p:cNvSpPr>
            <a:spLocks noGrp="1"/>
          </p:cNvSpPr>
          <p:nvPr>
            <p:ph type="body" idx="14"/>
          </p:nvPr>
        </p:nvSpPr>
        <p:spPr>
          <a:xfrm>
            <a:off x="519567" y="869574"/>
            <a:ext cx="11132863" cy="276999"/>
          </a:xfrm>
        </p:spPr>
        <p:txBody>
          <a:bodyPr anchor="b"/>
          <a:lstStyle>
            <a:lvl1pPr marL="0" indent="0">
              <a:buNone/>
              <a:tabLst>
                <a:tab pos="628650" algn="l"/>
              </a:tabLst>
              <a:defRPr sz="1800" b="0">
                <a:solidFill>
                  <a:srgbClr val="A4D7F4"/>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Tree>
    <p:extLst>
      <p:ext uri="{BB962C8B-B14F-4D97-AF65-F5344CB8AC3E}">
        <p14:creationId xmlns:p14="http://schemas.microsoft.com/office/powerpoint/2010/main" val="160564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Q&amp;A Option 5">
    <p:spTree>
      <p:nvGrpSpPr>
        <p:cNvPr id="1" name=""/>
        <p:cNvGrpSpPr/>
        <p:nvPr/>
      </p:nvGrpSpPr>
      <p:grpSpPr>
        <a:xfrm>
          <a:off x="0" y="0"/>
          <a:ext cx="0" cy="0"/>
          <a:chOff x="0" y="0"/>
          <a:chExt cx="0" cy="0"/>
        </a:xfrm>
      </p:grpSpPr>
      <p:pic>
        <p:nvPicPr>
          <p:cNvPr id="7" name="Picture 2" descr="\\home\users\Amesh\4. Projects &amp; Companies\Microsoft\Services Marketing\Project Florance\Graphics and Templates\August Release\MCS FY11 Templates\Photos\Strategy1_small.jpg"/>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userDrawn="1"/>
        </p:nvSpPr>
        <p:spPr>
          <a:xfrm>
            <a:off x="-2" y="4097868"/>
            <a:ext cx="12192001" cy="1187356"/>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dirty="0">
              <a:solidFill>
                <a:srgbClr val="FFFFFF"/>
              </a:solidFill>
            </a:endParaRP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9822545" y="6506789"/>
            <a:ext cx="1828796" cy="228133"/>
          </a:xfrm>
          <a:prstGeom prst="rect">
            <a:avLst/>
          </a:prstGeom>
        </p:spPr>
      </p:pic>
      <p:sp>
        <p:nvSpPr>
          <p:cNvPr id="9" name="Title 1"/>
          <p:cNvSpPr>
            <a:spLocks noGrp="1"/>
          </p:cNvSpPr>
          <p:nvPr>
            <p:ph type="ctrTitle" hasCustomPrompt="1"/>
          </p:nvPr>
        </p:nvSpPr>
        <p:spPr>
          <a:xfrm>
            <a:off x="727191" y="4482889"/>
            <a:ext cx="10780020" cy="555626"/>
          </a:xfrm>
        </p:spPr>
        <p:txBody>
          <a:bodyPr anchor="t" anchorCtr="0">
            <a:noAutofit/>
          </a:bodyPr>
          <a:lstStyle>
            <a:lvl1pPr algn="l">
              <a:lnSpc>
                <a:spcPts val="4800"/>
              </a:lnSpc>
              <a:defRPr sz="6000" spc="0" baseline="0">
                <a:solidFill>
                  <a:schemeClr val="bg1"/>
                </a:solidFill>
                <a:latin typeface="Segoe UI Light" pitchFamily="34" charset="0"/>
              </a:defRPr>
            </a:lvl1pPr>
          </a:lstStyle>
          <a:p>
            <a:r>
              <a:rPr lang="en-US" dirty="0"/>
              <a:t>Click to Edit</a:t>
            </a:r>
          </a:p>
        </p:txBody>
      </p:sp>
    </p:spTree>
    <p:extLst>
      <p:ext uri="{BB962C8B-B14F-4D97-AF65-F5344CB8AC3E}">
        <p14:creationId xmlns:p14="http://schemas.microsoft.com/office/powerpoint/2010/main" val="2493441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38318" y="0"/>
            <a:ext cx="5853684" cy="6858000"/>
          </a:xfrm>
          <a:prstGeom prst="rect">
            <a:avLst/>
          </a:prstGeom>
        </p:spPr>
      </p:pic>
      <p:sp>
        <p:nvSpPr>
          <p:cNvPr id="3" name="Rectangle 2"/>
          <p:cNvSpPr/>
          <p:nvPr userDrawn="1"/>
        </p:nvSpPr>
        <p:spPr bwMode="auto">
          <a:xfrm>
            <a:off x="0" y="1922730"/>
            <a:ext cx="12192000" cy="2897925"/>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1" name="Rectangle 20"/>
          <p:cNvSpPr/>
          <p:nvPr userDrawn="1"/>
        </p:nvSpPr>
        <p:spPr bwMode="auto">
          <a:xfrm>
            <a:off x="0" y="4345164"/>
            <a:ext cx="12192000" cy="475488"/>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 name="Title 1"/>
          <p:cNvSpPr>
            <a:spLocks noGrp="1"/>
          </p:cNvSpPr>
          <p:nvPr>
            <p:ph type="ctrTitle" hasCustomPrompt="1"/>
          </p:nvPr>
        </p:nvSpPr>
        <p:spPr>
          <a:xfrm>
            <a:off x="684391" y="2627981"/>
            <a:ext cx="10780020" cy="555626"/>
          </a:xfrm>
        </p:spPr>
        <p:txBody>
          <a:bodyPr anchor="t" anchorCtr="0">
            <a:noAutofit/>
          </a:bodyPr>
          <a:lstStyle>
            <a:lvl1pPr algn="l">
              <a:lnSpc>
                <a:spcPts val="4800"/>
              </a:lnSpc>
              <a:defRPr sz="3600" spc="0" baseline="0">
                <a:solidFill>
                  <a:schemeClr val="bg1"/>
                </a:solidFill>
                <a:latin typeface="Segoe Light" pitchFamily="34" charset="0"/>
              </a:defRPr>
            </a:lvl1pPr>
          </a:lstStyle>
          <a:p>
            <a:r>
              <a:rPr lang="en-US" dirty="0"/>
              <a:t>Click to Edit Transition Slide Title</a:t>
            </a:r>
          </a:p>
        </p:txBody>
      </p:sp>
      <p:sp>
        <p:nvSpPr>
          <p:cNvPr id="15" name="Subtitle 2"/>
          <p:cNvSpPr txBox="1">
            <a:spLocks/>
          </p:cNvSpPr>
          <p:nvPr userDrawn="1"/>
        </p:nvSpPr>
        <p:spPr>
          <a:xfrm>
            <a:off x="684391" y="3325223"/>
            <a:ext cx="10780020" cy="655320"/>
          </a:xfrm>
          <a:prstGeom prst="rect">
            <a:avLst/>
          </a:prstGeom>
        </p:spPr>
        <p:txBody>
          <a:bodyPr vert="horz" wrap="square" lIns="0" tIns="0" rIns="0" bIns="0" rtlCol="0">
            <a:normAutofit/>
          </a:bodyPr>
          <a:lstStyle>
            <a:lvl1pPr marL="27432" indent="0" algn="l" defTabSz="914363" rtl="0" eaLnBrk="1" latinLnBrk="0" hangingPunct="1">
              <a:lnSpc>
                <a:spcPct val="100000"/>
              </a:lnSpc>
              <a:spcBef>
                <a:spcPts val="600"/>
              </a:spcBef>
              <a:buClr>
                <a:schemeClr val="accent1"/>
              </a:buClr>
              <a:buSzPct val="100000"/>
              <a:buFontTx/>
              <a:buNone/>
              <a:defRPr sz="1600" kern="1200">
                <a:solidFill>
                  <a:schemeClr val="bg1"/>
                </a:solidFill>
                <a:latin typeface="Segoe Light" pitchFamily="34" charset="0"/>
                <a:ea typeface="Verdana" pitchFamily="34" charset="0"/>
                <a:cs typeface="Verdana" pitchFamily="34" charset="0"/>
              </a:defRPr>
            </a:lvl1pPr>
            <a:lvl2pPr marL="457200" indent="0" algn="ctr" defTabSz="914363" rtl="0" eaLnBrk="1" latinLnBrk="0" hangingPunct="1">
              <a:lnSpc>
                <a:spcPct val="100000"/>
              </a:lnSpc>
              <a:spcBef>
                <a:spcPts val="600"/>
              </a:spcBef>
              <a:buClr>
                <a:schemeClr val="accent1"/>
              </a:buClr>
              <a:buSzPct val="100000"/>
              <a:buFontTx/>
              <a:buNone/>
              <a:defRPr sz="2000" kern="1200">
                <a:solidFill>
                  <a:schemeClr val="tx1">
                    <a:tint val="75000"/>
                  </a:schemeClr>
                </a:solidFill>
                <a:latin typeface="+mn-lt"/>
                <a:ea typeface="Verdana" pitchFamily="34" charset="0"/>
                <a:cs typeface="Verdana" pitchFamily="34" charset="0"/>
              </a:defRPr>
            </a:lvl2pPr>
            <a:lvl3pPr marL="914400" indent="0" algn="ctr" defTabSz="914363" rtl="0" eaLnBrk="1" latinLnBrk="0" hangingPunct="1">
              <a:lnSpc>
                <a:spcPct val="100000"/>
              </a:lnSpc>
              <a:spcBef>
                <a:spcPts val="600"/>
              </a:spcBef>
              <a:buClr>
                <a:schemeClr val="accent1"/>
              </a:buClr>
              <a:buSzPct val="100000"/>
              <a:buFontTx/>
              <a:buNone/>
              <a:defRPr sz="1800" kern="1200">
                <a:solidFill>
                  <a:schemeClr val="tx1">
                    <a:tint val="75000"/>
                  </a:schemeClr>
                </a:solidFill>
                <a:latin typeface="+mn-lt"/>
                <a:ea typeface="Verdana" pitchFamily="34" charset="0"/>
                <a:cs typeface="Verdana" pitchFamily="34" charset="0"/>
              </a:defRPr>
            </a:lvl3pPr>
            <a:lvl4pPr marL="1371600" indent="0" algn="ctr" defTabSz="914363" rtl="0" eaLnBrk="1" latinLnBrk="0" hangingPunct="1">
              <a:lnSpc>
                <a:spcPct val="100000"/>
              </a:lnSpc>
              <a:spcBef>
                <a:spcPts val="600"/>
              </a:spcBef>
              <a:buClr>
                <a:schemeClr val="accent1"/>
              </a:buClr>
              <a:buSzPct val="100000"/>
              <a:buFontTx/>
              <a:buNone/>
              <a:defRPr sz="1600" kern="1200">
                <a:solidFill>
                  <a:schemeClr val="tx1">
                    <a:tint val="75000"/>
                  </a:schemeClr>
                </a:solidFill>
                <a:latin typeface="+mn-lt"/>
                <a:ea typeface="Verdana" pitchFamily="34" charset="0"/>
                <a:cs typeface="Verdana" pitchFamily="34" charset="0"/>
              </a:defRPr>
            </a:lvl4pPr>
            <a:lvl5pPr marL="1828800" indent="0" algn="ctr" defTabSz="914363" rtl="0" eaLnBrk="1" latinLnBrk="0" hangingPunct="1">
              <a:lnSpc>
                <a:spcPct val="100000"/>
              </a:lnSpc>
              <a:spcBef>
                <a:spcPts val="600"/>
              </a:spcBef>
              <a:buClr>
                <a:schemeClr val="accent1"/>
              </a:buClr>
              <a:buSzPct val="100000"/>
              <a:buFontTx/>
              <a:buNone/>
              <a:defRPr sz="1600" kern="1200">
                <a:solidFill>
                  <a:schemeClr val="tx1">
                    <a:tint val="75000"/>
                  </a:schemeClr>
                </a:solidFill>
                <a:latin typeface="+mn-lt"/>
                <a:ea typeface="Verdana" pitchFamily="34" charset="0"/>
                <a:cs typeface="Verdana" pitchFamily="34" charset="0"/>
              </a:defRPr>
            </a:lvl5pPr>
            <a:lvl6pPr marL="228600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buClr>
                <a:srgbClr val="5191CD"/>
              </a:buClr>
            </a:pPr>
            <a:r>
              <a:rPr lang="en-US" dirty="0">
                <a:solidFill>
                  <a:srgbClr val="FFFFFF"/>
                </a:solidFill>
              </a:rPr>
              <a:t>Click to edit Presenter’s Name</a:t>
            </a:r>
          </a:p>
        </p:txBody>
      </p:sp>
      <p:pic>
        <p:nvPicPr>
          <p:cNvPr id="16" name="Picture 6" descr="C:\Users\victor.melniciuc\Desktop\==Work\MCS BOM\ppt\JPEGs (ready)\MYM.png"/>
          <p:cNvPicPr>
            <a:picLocks noChangeAspect="1" noChangeArrowheads="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bwMode="auto">
          <a:xfrm>
            <a:off x="724253" y="4511999"/>
            <a:ext cx="2700052" cy="141819"/>
          </a:xfrm>
          <a:prstGeom prst="rect">
            <a:avLst/>
          </a:prstGeom>
          <a:noFill/>
          <a:ln>
            <a:noFill/>
          </a:ln>
        </p:spPr>
      </p:pic>
      <p:pic>
        <p:nvPicPr>
          <p:cNvPr id="20" name="Picture 19"/>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822543" y="6506789"/>
            <a:ext cx="1828800" cy="228133"/>
          </a:xfrm>
          <a:prstGeom prst="rect">
            <a:avLst/>
          </a:prstGeom>
        </p:spPr>
      </p:pic>
    </p:spTree>
    <p:extLst>
      <p:ext uri="{BB962C8B-B14F-4D97-AF65-F5344CB8AC3E}">
        <p14:creationId xmlns:p14="http://schemas.microsoft.com/office/powerpoint/2010/main" val="1013951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991241" y="6566898"/>
            <a:ext cx="2209517"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a:t>
            </a:r>
          </a:p>
        </p:txBody>
      </p:sp>
    </p:spTree>
    <p:extLst>
      <p:ext uri="{BB962C8B-B14F-4D97-AF65-F5344CB8AC3E}">
        <p14:creationId xmlns:p14="http://schemas.microsoft.com/office/powerpoint/2010/main" val="843570743"/>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Course Title">
    <p:spTree>
      <p:nvGrpSpPr>
        <p:cNvPr id="1" name=""/>
        <p:cNvGrpSpPr/>
        <p:nvPr/>
      </p:nvGrpSpPr>
      <p:grpSpPr>
        <a:xfrm>
          <a:off x="0" y="0"/>
          <a:ext cx="0" cy="0"/>
          <a:chOff x="0" y="0"/>
          <a:chExt cx="0" cy="0"/>
        </a:xfrm>
      </p:grpSpPr>
      <p:sp>
        <p:nvSpPr>
          <p:cNvPr id="13" name="TextBox 12"/>
          <p:cNvSpPr txBox="1"/>
          <p:nvPr/>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Course Title</a:t>
            </a:r>
          </a:p>
        </p:txBody>
      </p:sp>
    </p:spTree>
    <p:extLst>
      <p:ext uri="{BB962C8B-B14F-4D97-AF65-F5344CB8AC3E}">
        <p14:creationId xmlns:p14="http://schemas.microsoft.com/office/powerpoint/2010/main" val="1788043762"/>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extBox 5"/>
          <p:cNvSpPr txBox="1"/>
          <p:nvPr/>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dirty="0">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dirty="0">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dirty="0">
                <a:solidFill>
                  <a:srgbClr val="000000">
                    <a:alpha val="87000"/>
                  </a:srgbClr>
                </a:solidFill>
              </a:rPr>
              <a:t>For more information, see Use of Microsoft Copyrighted Content at</a:t>
            </a:r>
          </a:p>
          <a:p>
            <a:pPr algn="ctr" defTabSz="609585">
              <a:lnSpc>
                <a:spcPct val="90000"/>
              </a:lnSpc>
              <a:spcAft>
                <a:spcPts val="800"/>
              </a:spcAft>
            </a:pPr>
            <a:r>
              <a:rPr lang="en-US" sz="1333" dirty="0">
                <a:solidFill>
                  <a:srgbClr val="000000">
                    <a:alpha val="87000"/>
                  </a:srgbClr>
                </a:solidFill>
                <a:hlinkClick r:id="rId2"/>
              </a:rPr>
              <a:t>http://www.microsoft.com/about/legal/permissions/</a:t>
            </a:r>
            <a:endParaRPr lang="en-US" sz="1333" dirty="0">
              <a:solidFill>
                <a:srgbClr val="000000">
                  <a:alpha val="87000"/>
                </a:srgbClr>
              </a:solidFill>
            </a:endParaRPr>
          </a:p>
        </p:txBody>
      </p:sp>
      <p:sp>
        <p:nvSpPr>
          <p:cNvPr id="7" name="TextBox 6"/>
          <p:cNvSpPr txBox="1"/>
          <p:nvPr/>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dirty="0">
                <a:solidFill>
                  <a:srgbClr val="000000"/>
                </a:solidFill>
              </a:rPr>
              <a:t>Conditions and Terms of Use</a:t>
            </a:r>
            <a:endParaRPr lang="en-US" sz="1467" dirty="0">
              <a:solidFill>
                <a:srgbClr val="000000"/>
              </a:solidFill>
            </a:endParaRPr>
          </a:p>
        </p:txBody>
      </p:sp>
      <p:sp>
        <p:nvSpPr>
          <p:cNvPr id="8" name="TextBox 7"/>
          <p:cNvSpPr txBox="1"/>
          <p:nvPr/>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dirty="0">
                <a:solidFill>
                  <a:srgbClr val="000000"/>
                </a:solidFill>
              </a:rPr>
              <a:t>Copyright and Trademarks</a:t>
            </a:r>
          </a:p>
        </p:txBody>
      </p:sp>
      <p:sp>
        <p:nvSpPr>
          <p:cNvPr id="9" name="TextBox 8"/>
          <p:cNvSpPr txBox="1"/>
          <p:nvPr/>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dirty="0">
                <a:solidFill>
                  <a:srgbClr val="277EB5"/>
                </a:solidFill>
              </a:rPr>
              <a:t>Microsoft Confidential</a:t>
            </a:r>
          </a:p>
        </p:txBody>
      </p:sp>
      <p:sp>
        <p:nvSpPr>
          <p:cNvPr id="10" name="TextBox 9"/>
          <p:cNvSpPr txBox="1"/>
          <p:nvPr/>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dirty="0">
                <a:solidFill>
                  <a:srgbClr val="277EB5"/>
                </a:solidFill>
              </a:rPr>
              <a:t>© 2014 Microsoft Corporation. All rights reserved.</a:t>
            </a:r>
          </a:p>
        </p:txBody>
      </p:sp>
      <p:sp>
        <p:nvSpPr>
          <p:cNvPr id="11" name="TextBox 10"/>
          <p:cNvSpPr txBox="1"/>
          <p:nvPr/>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dirty="0">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dirty="0">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dirty="0">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dirty="0">
              <a:solidFill>
                <a:srgbClr val="000000">
                  <a:alpha val="87000"/>
                </a:srgbClr>
              </a:solidFill>
            </a:endParaRPr>
          </a:p>
        </p:txBody>
      </p:sp>
    </p:spTree>
    <p:extLst>
      <p:ext uri="{BB962C8B-B14F-4D97-AF65-F5344CB8AC3E}">
        <p14:creationId xmlns:p14="http://schemas.microsoft.com/office/powerpoint/2010/main" val="1097997221"/>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16F597-F14F-4590-B4BB-707A3AFD4787}" type="datetime1">
              <a:rPr lang="en-US" smtClean="0"/>
              <a:t>1/21/2022</a:t>
            </a:fld>
            <a:endParaRPr lang="en-US"/>
          </a:p>
        </p:txBody>
      </p:sp>
      <p:sp>
        <p:nvSpPr>
          <p:cNvPr id="7" name="Text Placeholder 6"/>
          <p:cNvSpPr>
            <a:spLocks noGrp="1"/>
          </p:cNvSpPr>
          <p:nvPr>
            <p:ph type="body" sz="quarter" idx="13"/>
          </p:nvPr>
        </p:nvSpPr>
        <p:spPr>
          <a:xfrm>
            <a:off x="402336" y="1143000"/>
            <a:ext cx="11173968" cy="4956048"/>
          </a:xfrm>
        </p:spPr>
        <p:txBody>
          <a:bodyPr/>
          <a:lstStyle>
            <a:lvl2pPr>
              <a:buSzPct val="9000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3"/>
          <p:cNvSpPr txBox="1">
            <a:spLocks/>
          </p:cNvSpPr>
          <p:nvPr/>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646768398"/>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600" baseline="0">
                <a:solidFill>
                  <a:srgbClr val="0A5BBA"/>
                </a:solidFill>
                <a:latin typeface="Segoe UI Light" panose="020B0502040204020203" pitchFamily="34" charset="0"/>
                <a:cs typeface="Segoe UI Light" panose="020B0502040204020203" pitchFamily="34" charset="0"/>
              </a:defRPr>
            </a:lvl1pPr>
          </a:lstStyle>
          <a:p>
            <a:r>
              <a:rPr lang="en-US" dirty="0"/>
              <a:t>Notes Continued</a:t>
            </a:r>
          </a:p>
        </p:txBody>
      </p:sp>
      <p:sp>
        <p:nvSpPr>
          <p:cNvPr id="8"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9613307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dirty="0"/>
              <a:t>Module #: Module Title</a:t>
            </a:r>
          </a:p>
        </p:txBody>
      </p:sp>
      <p:sp>
        <p:nvSpPr>
          <p:cNvPr id="8"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Module Overview</a:t>
            </a:r>
          </a:p>
        </p:txBody>
      </p:sp>
    </p:spTree>
    <p:extLst>
      <p:ext uri="{BB962C8B-B14F-4D97-AF65-F5344CB8AC3E}">
        <p14:creationId xmlns:p14="http://schemas.microsoft.com/office/powerpoint/2010/main" val="3568928969"/>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Lesson: Lesson Title</a:t>
            </a:r>
          </a:p>
        </p:txBody>
      </p:sp>
      <p:sp>
        <p:nvSpPr>
          <p:cNvPr id="11"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5176185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dirty="0"/>
              <a:t>Add single point here</a:t>
            </a:r>
          </a:p>
        </p:txBody>
      </p:sp>
      <p:sp>
        <p:nvSpPr>
          <p:cNvPr id="8"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587200844"/>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Demonstration: Title of Demo</a:t>
            </a:r>
          </a:p>
        </p:txBody>
      </p:sp>
    </p:spTree>
    <p:extLst>
      <p:ext uri="{BB962C8B-B14F-4D97-AF65-F5344CB8AC3E}">
        <p14:creationId xmlns:p14="http://schemas.microsoft.com/office/powerpoint/2010/main" val="3658292868"/>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Lab: Title of Lab</a:t>
            </a:r>
          </a:p>
        </p:txBody>
      </p:sp>
    </p:spTree>
    <p:extLst>
      <p:ext uri="{BB962C8B-B14F-4D97-AF65-F5344CB8AC3E}">
        <p14:creationId xmlns:p14="http://schemas.microsoft.com/office/powerpoint/2010/main" val="751824962"/>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3" name="TextBox 12"/>
          <p:cNvSpPr txBox="1"/>
          <p:nvPr/>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Tree>
    <p:extLst>
      <p:ext uri="{BB962C8B-B14F-4D97-AF65-F5344CB8AC3E}">
        <p14:creationId xmlns:p14="http://schemas.microsoft.com/office/powerpoint/2010/main" val="11148439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587008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Tree>
    <p:extLst>
      <p:ext uri="{BB962C8B-B14F-4D97-AF65-F5344CB8AC3E}">
        <p14:creationId xmlns:p14="http://schemas.microsoft.com/office/powerpoint/2010/main" val="70314854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Tree>
    <p:extLst>
      <p:ext uri="{BB962C8B-B14F-4D97-AF65-F5344CB8AC3E}">
        <p14:creationId xmlns:p14="http://schemas.microsoft.com/office/powerpoint/2010/main" val="2538722180"/>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dirty="0"/>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fld id="{308AC059-451B-485B-90DE-C382FB5E9554}" type="datetime1">
              <a:rPr lang="en-US" smtClean="0"/>
              <a:t>1/21/2022</a:t>
            </a:fld>
            <a:endParaRPr lang="en-US" dirty="0"/>
          </a:p>
        </p:txBody>
      </p:sp>
      <p:sp>
        <p:nvSpPr>
          <p:cNvPr id="8"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013442633"/>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fld id="{59719A99-E623-4601-B985-F26945D273CF}" type="datetime1">
              <a:rPr lang="en-US" smtClean="0"/>
              <a:t>1/21/2022</a:t>
            </a:fld>
            <a:endParaRPr lang="en-US" dirty="0"/>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dirty="0"/>
              <a:t>Click to edit slide content</a:t>
            </a:r>
          </a:p>
        </p:txBody>
      </p:sp>
      <p:sp>
        <p:nvSpPr>
          <p:cNvPr id="6"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964181368"/>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a:t>Click icon to add picture</a:t>
            </a:r>
            <a:endParaRPr lang="en-US" dirty="0"/>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404790255"/>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fld id="{E53059BD-1BEF-4308-896C-BFD109018373}" type="datetime1">
              <a:rPr lang="en-US" smtClean="0"/>
              <a:t>1/21/2022</a:t>
            </a:fld>
            <a:endParaRPr lang="en-US" dirty="0"/>
          </a:p>
        </p:txBody>
      </p:sp>
      <p:sp>
        <p:nvSpPr>
          <p:cNvPr id="13"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a:prstGeom prst="rect">
            <a:avLst/>
          </a:prstGeo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265966524"/>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a:t>Click icon to add picture</a:t>
            </a:r>
            <a:endParaRPr lang="en-US" dirty="0"/>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fld id="{97C2647B-2CB6-4DA8-99F1-BFA229753949}" type="datetime1">
              <a:rPr lang="en-US" smtClean="0"/>
              <a:t>1/21/2022</a:t>
            </a:fld>
            <a:endParaRPr lang="en-US" dirty="0"/>
          </a:p>
        </p:txBody>
      </p:sp>
      <p:sp>
        <p:nvSpPr>
          <p:cNvPr id="12"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a:prstGeom prst="rect">
            <a:avLst/>
          </a:prstGeo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157067408"/>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fld id="{4909424F-52EE-4881-87F3-71BBF1CDFBFA}" type="datetime1">
              <a:rPr lang="en-US" smtClean="0"/>
              <a:t>1/21/2022</a:t>
            </a:fld>
            <a:endParaRPr lang="en-US"/>
          </a:p>
        </p:txBody>
      </p:sp>
      <p:sp>
        <p:nvSpPr>
          <p:cNvPr id="4" name="Slide Number Placeholder 3"/>
          <p:cNvSpPr>
            <a:spLocks noGrp="1"/>
          </p:cNvSpPr>
          <p:nvPr>
            <p:ph type="sldNum" sz="quarter" idx="11"/>
          </p:nvPr>
        </p:nvSpPr>
        <p:spPr>
          <a:xfrm>
            <a:off x="8610600" y="6356350"/>
            <a:ext cx="2743200" cy="365125"/>
          </a:xfrm>
          <a:prstGeom prst="rect">
            <a:avLst/>
          </a:prstGeom>
        </p:spPr>
        <p:txBody>
          <a:bodyPr/>
          <a:lstStyle>
            <a:lvl1pPr>
              <a:defRPr>
                <a:solidFill>
                  <a:srgbClr val="3F3F3F"/>
                </a:solidFill>
              </a:defRPr>
            </a:lvl1pPr>
          </a:lstStyle>
          <a:p>
            <a:fld id="{74A398B2-5A34-1A4A-811E-F4027282568C}" type="slidenum">
              <a:rPr lang="en-US" smtClean="0"/>
              <a:pPr/>
              <a:t>‹#›</a:t>
            </a:fld>
            <a:endParaRPr lang="en-US"/>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1465840"/>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fld id="{53E79FF6-4089-4F9B-8E7B-21EA13AC4CB8}" type="datetime1">
              <a:rPr lang="en-US" smtClean="0"/>
              <a:t>1/21/2022</a:t>
            </a:fld>
            <a:endParaRPr lang="en-US"/>
          </a:p>
        </p:txBody>
      </p:sp>
      <p:sp>
        <p:nvSpPr>
          <p:cNvPr id="4" name="Slide Number Placeholder 3"/>
          <p:cNvSpPr>
            <a:spLocks noGrp="1"/>
          </p:cNvSpPr>
          <p:nvPr>
            <p:ph type="sldNum" sz="quarter" idx="11"/>
          </p:nvPr>
        </p:nvSpPr>
        <p:spPr>
          <a:xfrm>
            <a:off x="8610600" y="6356350"/>
            <a:ext cx="2743200" cy="365125"/>
          </a:xfrm>
          <a:prstGeom prst="rect">
            <a:avLst/>
          </a:prstGeom>
        </p:spPr>
        <p:txBody>
          <a:bodyPr/>
          <a:lstStyle>
            <a:lvl1pPr>
              <a:defRPr>
                <a:solidFill>
                  <a:srgbClr val="3F3F3F"/>
                </a:solidFill>
              </a:defRPr>
            </a:lvl1pPr>
          </a:lstStyle>
          <a:p>
            <a:fld id="{74A398B2-5A34-1A4A-811E-F4027282568C}" type="slidenum">
              <a:rPr lang="en-US" smtClean="0"/>
              <a:pPr/>
              <a:t>‹#›</a:t>
            </a:fld>
            <a:endParaRPr lang="en-US"/>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Picture Placeholder 22"/>
          <p:cNvSpPr>
            <a:spLocks noGrp="1"/>
          </p:cNvSpPr>
          <p:nvPr>
            <p:ph type="pic" sz="quarter" idx="15"/>
          </p:nvPr>
        </p:nvSpPr>
        <p:spPr>
          <a:xfrm>
            <a:off x="3048000" y="1143000"/>
            <a:ext cx="3048000" cy="2286000"/>
          </a:xfrm>
        </p:spPr>
        <p:txBody>
          <a:bodyPr/>
          <a:lstStyle/>
          <a:p>
            <a:r>
              <a:rPr lang="en-US"/>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a:t>Click icon to add picture</a:t>
            </a:r>
            <a:endParaRPr lang="en-US" dirty="0"/>
          </a:p>
        </p:txBody>
      </p:sp>
    </p:spTree>
    <p:extLst>
      <p:ext uri="{BB962C8B-B14F-4D97-AF65-F5344CB8AC3E}">
        <p14:creationId xmlns:p14="http://schemas.microsoft.com/office/powerpoint/2010/main" val="1359042746"/>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fld id="{42FC5A46-1B5E-4CD0-B5F3-53F130AAFD15}" type="datetime1">
              <a:rPr lang="en-US" smtClean="0"/>
              <a:t>1/21/2022</a:t>
            </a:fld>
            <a:endParaRPr lang="en-US" dirty="0"/>
          </a:p>
        </p:txBody>
      </p:sp>
      <p:sp>
        <p:nvSpPr>
          <p:cNvPr id="10"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a:prstGeom prst="rect">
            <a:avLst/>
          </a:prstGeo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1172304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5"/>
            <a:ext cx="10989093" cy="826001"/>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223883284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13" name="TextBox 12"/>
          <p:cNvSpPr txBox="1"/>
          <p:nvPr/>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Tree>
    <p:extLst>
      <p:ext uri="{BB962C8B-B14F-4D97-AF65-F5344CB8AC3E}">
        <p14:creationId xmlns:p14="http://schemas.microsoft.com/office/powerpoint/2010/main" val="3189989646"/>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Tree>
    <p:extLst>
      <p:ext uri="{BB962C8B-B14F-4D97-AF65-F5344CB8AC3E}">
        <p14:creationId xmlns:p14="http://schemas.microsoft.com/office/powerpoint/2010/main" val="3280407909"/>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fld id="{E01060FE-E596-4D38-8C3D-586C38809B29}" type="datetime1">
              <a:rPr lang="en-US" smtClean="0"/>
              <a:t>1/21/2022</a:t>
            </a:fld>
            <a:endParaRPr lang="en-US" dirty="0"/>
          </a:p>
        </p:txBody>
      </p:sp>
      <p:sp>
        <p:nvSpPr>
          <p:cNvPr id="8" name="Slide Number Placeholder 4"/>
          <p:cNvSpPr>
            <a:spLocks noGrp="1"/>
          </p:cNvSpPr>
          <p:nvPr>
            <p:ph type="sldNum" sz="quarter" idx="12"/>
          </p:nvPr>
        </p:nvSpPr>
        <p:spPr>
          <a:xfrm>
            <a:off x="8850630" y="6356350"/>
            <a:ext cx="2743200" cy="365125"/>
          </a:xfrm>
          <a:prstGeom prst="rect">
            <a:avLst/>
          </a:prstGeo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4052365761"/>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fld id="{2139EBD2-04A7-4D17-9220-0A53AC5266C5}" type="datetime1">
              <a:rPr lang="en-US" smtClean="0"/>
              <a:t>1/21/2022</a:t>
            </a:fld>
            <a:endParaRPr lang="en-US" dirty="0"/>
          </a:p>
        </p:txBody>
      </p:sp>
      <p:sp>
        <p:nvSpPr>
          <p:cNvPr id="9" name="Slide Number Placeholder 4"/>
          <p:cNvSpPr>
            <a:spLocks noGrp="1"/>
          </p:cNvSpPr>
          <p:nvPr>
            <p:ph type="sldNum" sz="quarter" idx="12"/>
          </p:nvPr>
        </p:nvSpPr>
        <p:spPr>
          <a:xfrm>
            <a:off x="8850630" y="6356350"/>
            <a:ext cx="2743200" cy="365125"/>
          </a:xfrm>
          <a:prstGeom prst="rect">
            <a:avLst/>
          </a:prstGeo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48265423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p:nvSpPr>
        <p:spPr>
          <a:xfrm>
            <a:off x="101601" y="6019800"/>
            <a:ext cx="11754657" cy="535531"/>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1463380335"/>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a:t>Click icon to add picture</a:t>
            </a:r>
            <a:endParaRPr lang="en-US" dirty="0"/>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Box 9"/>
          <p:cNvSpPr txBox="1"/>
          <p:nvPr/>
        </p:nvSpPr>
        <p:spPr>
          <a:xfrm>
            <a:off x="101601" y="6019800"/>
            <a:ext cx="11754657" cy="535531"/>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18148057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p:nvSpPr>
        <p:spPr>
          <a:xfrm>
            <a:off x="101601" y="6019800"/>
            <a:ext cx="11754657" cy="535531"/>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3953873502"/>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p:nvSpPr>
        <p:spPr>
          <a:xfrm>
            <a:off x="101601" y="6019800"/>
            <a:ext cx="11754657" cy="535531"/>
          </a:xfrm>
          <a:prstGeom prst="rect">
            <a:avLst/>
          </a:prstGeom>
          <a:noFill/>
        </p:spPr>
        <p:txBody>
          <a:bodyPr wrap="square" rtlCol="0">
            <a:spAutoFit/>
          </a:bodyPr>
          <a:lstStyle/>
          <a:p>
            <a:pPr>
              <a:lnSpc>
                <a:spcPct val="120000"/>
              </a:lnSpc>
            </a:pPr>
            <a:r>
              <a:rPr lang="en-US" sz="800" kern="1200">
                <a:solidFill>
                  <a:schemeClr val="tx1"/>
                </a:solidFill>
                <a:latin typeface="+mn-lt"/>
                <a:ea typeface="+mn-ea"/>
                <a:cs typeface="+mn-cs"/>
              </a:rPr>
              <a:t>© 2014 </a:t>
            </a:r>
            <a:r>
              <a:rPr lang="en-US" sz="800" kern="1200" dirty="0">
                <a:solidFill>
                  <a:schemeClr val="tx1"/>
                </a:solidFill>
                <a:latin typeface="+mn-lt"/>
                <a:ea typeface="+mn-ea"/>
                <a:cs typeface="+mn-cs"/>
              </a:rPr>
              <a:t>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2694027383"/>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dirty="0"/>
              <a:t>Enter header here.</a:t>
            </a:r>
          </a:p>
        </p:txBody>
      </p:sp>
    </p:spTree>
    <p:extLst>
      <p:ext uri="{BB962C8B-B14F-4D97-AF65-F5344CB8AC3E}">
        <p14:creationId xmlns:p14="http://schemas.microsoft.com/office/powerpoint/2010/main" val="61809664"/>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a:lnSpc>
                <a:spcPct val="90000"/>
              </a:lnSpc>
              <a:spcAft>
                <a:spcPts val="800"/>
              </a:spcAft>
            </a:pPr>
            <a:r>
              <a:rPr lang="en-US" sz="1333" dirty="0">
                <a:solidFill>
                  <a:srgbClr val="3F3F3F">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a:lnSpc>
                <a:spcPct val="90000"/>
              </a:lnSpc>
              <a:spcAft>
                <a:spcPts val="800"/>
              </a:spcAft>
            </a:pPr>
            <a:r>
              <a:rPr lang="en-US" sz="1333" dirty="0">
                <a:solidFill>
                  <a:srgbClr val="3F3F3F">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lnSpc>
                <a:spcPct val="90000"/>
              </a:lnSpc>
              <a:spcAft>
                <a:spcPts val="800"/>
              </a:spcAft>
            </a:pPr>
            <a:r>
              <a:rPr lang="en-US" sz="1333" dirty="0">
                <a:solidFill>
                  <a:srgbClr val="3F3F3F">
                    <a:alpha val="87000"/>
                  </a:srgbClr>
                </a:solidFill>
              </a:rPr>
              <a:t>For more information, see Use of Microsoft Copyrighted Content at</a:t>
            </a:r>
          </a:p>
          <a:p>
            <a:pPr algn="ctr">
              <a:lnSpc>
                <a:spcPct val="90000"/>
              </a:lnSpc>
              <a:spcAft>
                <a:spcPts val="800"/>
              </a:spcAft>
            </a:pPr>
            <a:r>
              <a:rPr lang="en-US" sz="1333" dirty="0">
                <a:solidFill>
                  <a:srgbClr val="3F3F3F">
                    <a:alpha val="87000"/>
                  </a:srgbClr>
                </a:solidFill>
                <a:hlinkClick r:id="rId2"/>
              </a:rPr>
              <a:t>http://www.microsoft.com/about/legal/permissions/</a:t>
            </a:r>
            <a:endParaRPr lang="en-US" sz="1333" dirty="0">
              <a:solidFill>
                <a:srgbClr val="3F3F3F">
                  <a:alpha val="87000"/>
                </a:srgbClr>
              </a:solidFill>
            </a:endParaRPr>
          </a:p>
        </p:txBody>
      </p:sp>
      <p:sp>
        <p:nvSpPr>
          <p:cNvPr id="2" name="TextBox 1"/>
          <p:cNvSpPr txBox="1"/>
          <p:nvPr/>
        </p:nvSpPr>
        <p:spPr>
          <a:xfrm>
            <a:off x="310777" y="103985"/>
            <a:ext cx="3149600" cy="406400"/>
          </a:xfrm>
          <a:prstGeom prst="rect">
            <a:avLst/>
          </a:prstGeom>
          <a:noFill/>
          <a:ln>
            <a:noFill/>
          </a:ln>
        </p:spPr>
        <p:txBody>
          <a:bodyPr vert="horz" wrap="none" lIns="243840" tIns="182880" rIns="121920" bIns="60960" rtlCol="0" anchor="ctr" anchorCtr="0">
            <a:noAutofit/>
          </a:bodyPr>
          <a:lstStyle/>
          <a:p>
            <a:r>
              <a:rPr lang="en-US" sz="1467" b="1" dirty="0">
                <a:solidFill>
                  <a:schemeClr val="tx1"/>
                </a:solidFill>
              </a:rPr>
              <a:t>Conditions and Terms of Use</a:t>
            </a:r>
            <a:endParaRPr lang="en-US" sz="1467" dirty="0">
              <a:solidFill>
                <a:schemeClr val="tx1"/>
              </a:solidFill>
            </a:endParaRPr>
          </a:p>
        </p:txBody>
      </p:sp>
      <p:sp>
        <p:nvSpPr>
          <p:cNvPr id="6" name="TextBox 5"/>
          <p:cNvSpPr txBox="1"/>
          <p:nvPr/>
        </p:nvSpPr>
        <p:spPr>
          <a:xfrm>
            <a:off x="307789" y="2868961"/>
            <a:ext cx="3149600" cy="370545"/>
          </a:xfrm>
          <a:prstGeom prst="rect">
            <a:avLst/>
          </a:prstGeom>
          <a:noFill/>
          <a:ln>
            <a:noFill/>
          </a:ln>
        </p:spPr>
        <p:txBody>
          <a:bodyPr vert="horz" wrap="none" lIns="243840" tIns="182880" rIns="121920" bIns="60960" rtlCol="0" anchor="ctr" anchorCtr="0">
            <a:noAutofit/>
          </a:bodyPr>
          <a:lstStyle/>
          <a:p>
            <a:r>
              <a:rPr lang="en-US" sz="1467" b="1" dirty="0">
                <a:solidFill>
                  <a:schemeClr val="tx1"/>
                </a:solidFill>
              </a:rPr>
              <a:t>Copyright and Trademarks</a:t>
            </a:r>
          </a:p>
        </p:txBody>
      </p:sp>
      <p:sp>
        <p:nvSpPr>
          <p:cNvPr id="7" name="TextBox 6"/>
          <p:cNvSpPr txBox="1"/>
          <p:nvPr/>
        </p:nvSpPr>
        <p:spPr>
          <a:xfrm>
            <a:off x="304800" y="378527"/>
            <a:ext cx="3149600" cy="406400"/>
          </a:xfrm>
          <a:prstGeom prst="rect">
            <a:avLst/>
          </a:prstGeom>
          <a:noFill/>
          <a:ln>
            <a:noFill/>
          </a:ln>
        </p:spPr>
        <p:txBody>
          <a:bodyPr vert="horz" wrap="none" lIns="243840" tIns="182880" rIns="121920" bIns="60960" rtlCol="0" anchor="ctr" anchorCtr="0">
            <a:noAutofit/>
          </a:bodyPr>
          <a:lstStyle/>
          <a:p>
            <a:r>
              <a:rPr lang="en-US" sz="1067" dirty="0">
                <a:solidFill>
                  <a:srgbClr val="277EB5"/>
                </a:solidFill>
              </a:rPr>
              <a:t>Microsoft Confidential</a:t>
            </a:r>
          </a:p>
        </p:txBody>
      </p:sp>
      <p:sp>
        <p:nvSpPr>
          <p:cNvPr id="8" name="TextBox 7"/>
          <p:cNvSpPr txBox="1"/>
          <p:nvPr/>
        </p:nvSpPr>
        <p:spPr>
          <a:xfrm>
            <a:off x="304800" y="3114288"/>
            <a:ext cx="3149600" cy="406400"/>
          </a:xfrm>
          <a:prstGeom prst="rect">
            <a:avLst/>
          </a:prstGeom>
          <a:noFill/>
          <a:ln>
            <a:noFill/>
          </a:ln>
        </p:spPr>
        <p:txBody>
          <a:bodyPr vert="horz" wrap="none" lIns="243840" tIns="182880" rIns="121920" bIns="60960" rtlCol="0" anchor="ctr" anchorCtr="0">
            <a:noAutofit/>
          </a:bodyPr>
          <a:lstStyle/>
          <a:p>
            <a:r>
              <a:rPr lang="en-US" sz="1067" dirty="0">
                <a:solidFill>
                  <a:srgbClr val="277EB5"/>
                </a:solidFill>
              </a:rPr>
              <a:t>© 2014 Microsoft Corporation. All rights reserved.</a:t>
            </a:r>
          </a:p>
        </p:txBody>
      </p:sp>
      <p:sp>
        <p:nvSpPr>
          <p:cNvPr id="10" name="TextBox 9"/>
          <p:cNvSpPr txBox="1"/>
          <p:nvPr/>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a:spcAft>
                <a:spcPts val="800"/>
              </a:spcAft>
            </a:pPr>
            <a:r>
              <a:rPr lang="en-US" sz="1333" dirty="0">
                <a:solidFill>
                  <a:srgbClr val="3F3F3F">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a:spcAft>
                <a:spcPts val="800"/>
              </a:spcAft>
            </a:pPr>
            <a:r>
              <a:rPr lang="en-US" sz="1333" dirty="0">
                <a:solidFill>
                  <a:srgbClr val="3F3F3F">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a:spcAft>
                <a:spcPts val="800"/>
              </a:spcAft>
            </a:pPr>
            <a:r>
              <a:rPr lang="en-US" sz="1333" dirty="0">
                <a:solidFill>
                  <a:srgbClr val="3F3F3F">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a:spcAft>
                <a:spcPts val="800"/>
              </a:spcAft>
            </a:pPr>
            <a:endParaRPr lang="en-US" sz="1333" dirty="0">
              <a:solidFill>
                <a:srgbClr val="3F3F3F">
                  <a:alpha val="87000"/>
                </a:srgbClr>
              </a:solidFill>
            </a:endParaRPr>
          </a:p>
        </p:txBody>
      </p:sp>
    </p:spTree>
    <p:extLst>
      <p:ext uri="{BB962C8B-B14F-4D97-AF65-F5344CB8AC3E}">
        <p14:creationId xmlns:p14="http://schemas.microsoft.com/office/powerpoint/2010/main" val="15083880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5" name="Content Placeholder 14"/>
          <p:cNvSpPr>
            <a:spLocks noGrp="1"/>
          </p:cNvSpPr>
          <p:nvPr>
            <p:ph sz="quarter" idx="18"/>
          </p:nvPr>
        </p:nvSpPr>
        <p:spPr>
          <a:xfrm>
            <a:off x="614296" y="1419368"/>
            <a:ext cx="10768803" cy="21879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2"/>
          <p:cNvSpPr>
            <a:spLocks noGrp="1"/>
          </p:cNvSpPr>
          <p:nvPr>
            <p:ph type="body" sz="quarter" idx="13" hasCustomPrompt="1"/>
          </p:nvPr>
        </p:nvSpPr>
        <p:spPr>
          <a:xfrm>
            <a:off x="609602" y="948515"/>
            <a:ext cx="10985611" cy="304801"/>
          </a:xfrm>
        </p:spPr>
        <p:txBody>
          <a:bodyPr lIns="0" anchor="b" anchorCtr="0">
            <a:noAutofit/>
          </a:bodyPr>
          <a:lstStyle>
            <a:lvl1pPr marL="0" indent="0" algn="l">
              <a:buFont typeface="Arial" pitchFamily="34" charset="0"/>
              <a:buNone/>
              <a:defRPr sz="1600" b="1" cap="all" spc="0" baseline="0">
                <a:solidFill>
                  <a:schemeClr val="tx1">
                    <a:lumMod val="75000"/>
                    <a:lumOff val="25000"/>
                  </a:schemeClr>
                </a:solidFill>
              </a:defRPr>
            </a:lvl1pPr>
          </a:lstStyle>
          <a:p>
            <a:r>
              <a:rPr lang="en-US" dirty="0"/>
              <a:t>CLICK TO EDIT SUBTITLE</a:t>
            </a:r>
          </a:p>
        </p:txBody>
      </p:sp>
      <p:sp>
        <p:nvSpPr>
          <p:cNvPr id="14" name="Title 1"/>
          <p:cNvSpPr>
            <a:spLocks noGrp="1"/>
          </p:cNvSpPr>
          <p:nvPr>
            <p:ph type="title"/>
          </p:nvPr>
        </p:nvSpPr>
        <p:spPr>
          <a:xfrm>
            <a:off x="560711" y="249238"/>
            <a:ext cx="11034500" cy="609398"/>
          </a:xfrm>
        </p:spPr>
        <p:txBody>
          <a:bodyPr lIns="0" anchor="t" anchorCtr="0"/>
          <a:lstStyle>
            <a:lvl1pPr algn="l">
              <a:defRPr b="1"/>
            </a:lvl1pPr>
          </a:lstStyle>
          <a:p>
            <a:r>
              <a:rPr lang="en-US" dirty="0"/>
              <a:t>Click to edit Master title style</a:t>
            </a:r>
          </a:p>
        </p:txBody>
      </p:sp>
      <p:sp>
        <p:nvSpPr>
          <p:cNvPr id="8" name="TextBox 7"/>
          <p:cNvSpPr txBox="1"/>
          <p:nvPr userDrawn="1"/>
        </p:nvSpPr>
        <p:spPr bwMode="white">
          <a:xfrm>
            <a:off x="4991241" y="6566898"/>
            <a:ext cx="2209517"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a:t>
            </a:r>
          </a:p>
        </p:txBody>
      </p:sp>
    </p:spTree>
    <p:extLst>
      <p:ext uri="{BB962C8B-B14F-4D97-AF65-F5344CB8AC3E}">
        <p14:creationId xmlns:p14="http://schemas.microsoft.com/office/powerpoint/2010/main" val="2329384032"/>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2257539350"/>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cSld name="Text content, norm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341" y="1219200"/>
            <a:ext cx="2438400" cy="2438400"/>
          </a:xfrm>
          <a:solidFill>
            <a:srgbClr val="0072C6"/>
          </a:solidFill>
        </p:spPr>
        <p:txBody>
          <a:bodyPr rIns="121917">
            <a:normAutofit/>
          </a:bodyPr>
          <a:lstStyle>
            <a:lvl1pPr>
              <a:defRPr sz="2700" baseline="0">
                <a:solidFill>
                  <a:srgbClr val="FFFFFF"/>
                </a:solidFill>
                <a:latin typeface="+mn-lt"/>
              </a:defRPr>
            </a:lvl1pPr>
          </a:lstStyle>
          <a:p>
            <a:pPr lvl="0"/>
            <a:r>
              <a:rPr lang="en-US" dirty="0"/>
              <a:t>Click to edit slide content</a:t>
            </a:r>
          </a:p>
        </p:txBody>
      </p:sp>
      <p:sp>
        <p:nvSpPr>
          <p:cNvPr id="14" name="Content Placeholder 13"/>
          <p:cNvSpPr>
            <a:spLocks noGrp="1"/>
          </p:cNvSpPr>
          <p:nvPr>
            <p:ph sz="quarter" idx="13"/>
          </p:nvPr>
        </p:nvSpPr>
        <p:spPr>
          <a:xfrm>
            <a:off x="3657600" y="1219200"/>
            <a:ext cx="8229600" cy="5054600"/>
          </a:xfrm>
          <a:prstGeom prst="rect">
            <a:avLst/>
          </a:prstGeom>
        </p:spPr>
        <p:txBody>
          <a:bodyPr vert="horz" lIns="243834" tIns="182875">
            <a:normAutofit/>
          </a:bodyPr>
          <a:lstStyle>
            <a:lvl1pPr marL="380990" indent="-380990">
              <a:spcBef>
                <a:spcPts val="400"/>
              </a:spcBef>
              <a:buFont typeface="Arial" pitchFamily="34" charset="0"/>
              <a:buChar char="•"/>
              <a:defRPr sz="1900" baseline="0">
                <a:solidFill>
                  <a:schemeClr val="tx1"/>
                </a:solidFill>
                <a:latin typeface="+mn-lt"/>
              </a:defRPr>
            </a:lvl1pPr>
            <a:lvl2pPr marL="723882" indent="-370408">
              <a:buFont typeface="Courier New" panose="02070309020205020404" pitchFamily="49" charset="0"/>
              <a:buChar char="o"/>
              <a:defRPr/>
            </a:lvl2pPr>
            <a:lvl3pPr marL="1077357" indent="-353475">
              <a:buFont typeface="Wingdings" panose="05000000000000000000" pitchFamily="2" charset="2"/>
              <a:buChar char="§"/>
              <a:defRPr/>
            </a:lvl3pPr>
            <a:lvl5pPr marL="1786422" indent="-355591">
              <a:buFont typeface="Courier New" panose="02070309020205020404" pitchFamily="49" charset="0"/>
              <a:buChar char="o"/>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0777841"/>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cSld name="Large Graphic or Demo Layout">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xfrm>
            <a:off x="8610600" y="6356350"/>
            <a:ext cx="2743200" cy="365125"/>
          </a:xfrm>
          <a:prstGeom prst="rect">
            <a:avLst/>
          </a:prstGeom>
        </p:spPr>
        <p:txBody>
          <a:bodyPr/>
          <a:lstStyle>
            <a:lvl1pPr>
              <a:defRPr>
                <a:solidFill>
                  <a:srgbClr val="000000"/>
                </a:solidFill>
                <a:latin typeface="+mn-lt"/>
              </a:defRPr>
            </a:lvl1pPr>
          </a:lstStyle>
          <a:p>
            <a:fld id="{74A398B2-5A34-1A4A-811E-F4027282568C}" type="slidenum">
              <a:rPr lang="en-US" smtClean="0"/>
              <a:pPr/>
              <a:t>‹#›</a:t>
            </a:fld>
            <a:endParaRPr lang="en-US"/>
          </a:p>
        </p:txBody>
      </p:sp>
      <p:sp>
        <p:nvSpPr>
          <p:cNvPr id="14" name="Content Placeholder 13"/>
          <p:cNvSpPr>
            <a:spLocks noGrp="1"/>
          </p:cNvSpPr>
          <p:nvPr>
            <p:ph sz="quarter" idx="13" hasCustomPrompt="1"/>
          </p:nvPr>
        </p:nvSpPr>
        <p:spPr>
          <a:xfrm>
            <a:off x="304800" y="482600"/>
            <a:ext cx="11582400" cy="5791200"/>
          </a:xfrm>
          <a:prstGeom prst="rect">
            <a:avLst/>
          </a:prstGeom>
        </p:spPr>
        <p:txBody>
          <a:bodyPr vert="horz" lIns="243834" tIns="182875">
            <a:normAutofit/>
          </a:bodyPr>
          <a:lstStyle>
            <a:lvl1pPr marL="0" indent="0">
              <a:spcBef>
                <a:spcPts val="400"/>
              </a:spcBef>
              <a:buFontTx/>
              <a:buNone/>
              <a:defRPr sz="1900" baseline="0">
                <a:solidFill>
                  <a:srgbClr val="000000"/>
                </a:solidFill>
                <a:latin typeface="+mn-lt"/>
              </a:defRPr>
            </a:lvl1pPr>
          </a:lstStyle>
          <a:p>
            <a:pPr lvl="0"/>
            <a:r>
              <a:rPr lang="en-US" dirty="0"/>
              <a:t>Click to edit slide content</a:t>
            </a:r>
          </a:p>
        </p:txBody>
      </p:sp>
    </p:spTree>
    <p:extLst>
      <p:ext uri="{BB962C8B-B14F-4D97-AF65-F5344CB8AC3E}">
        <p14:creationId xmlns:p14="http://schemas.microsoft.com/office/powerpoint/2010/main" val="3723539531"/>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cSld name="Two-tile text with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a:normAutofit/>
          </a:bodyPr>
          <a:lstStyle>
            <a:lvl1pPr>
              <a:lnSpc>
                <a:spcPct val="100000"/>
              </a:lnSpc>
              <a:defRPr sz="2700">
                <a:solidFill>
                  <a:srgbClr val="FFFFFF"/>
                </a:solidFill>
              </a:defRPr>
            </a:lvl1pPr>
          </a:lstStyle>
          <a:p>
            <a:pPr lvl="0"/>
            <a:r>
              <a:rPr lang="en-US" dirty="0"/>
              <a:t>Click to edit slide content</a:t>
            </a:r>
          </a:p>
        </p:txBody>
      </p:sp>
      <p:sp>
        <p:nvSpPr>
          <p:cNvPr id="4" name="Slide Number Placeholder 3"/>
          <p:cNvSpPr>
            <a:spLocks noGrp="1"/>
          </p:cNvSpPr>
          <p:nvPr>
            <p:ph type="sldNum" sz="quarter" idx="11"/>
          </p:nvPr>
        </p:nvSpPr>
        <p:spPr>
          <a:xfrm>
            <a:off x="8610600" y="6356350"/>
            <a:ext cx="2743200" cy="365125"/>
          </a:xfrm>
          <a:prstGeom prst="rect">
            <a:avLst/>
          </a:prstGeom>
        </p:spPr>
        <p:txBody>
          <a:bodyPr/>
          <a:lstStyle>
            <a:lvl1pPr>
              <a:lnSpc>
                <a:spcPct val="120000"/>
              </a:lnSpc>
              <a:defRPr>
                <a:solidFill>
                  <a:srgbClr val="FFFFFF"/>
                </a:solidFill>
              </a:defRPr>
            </a:lvl1pPr>
          </a:lstStyle>
          <a:p>
            <a:fld id="{74A398B2-5A34-1A4A-811E-F4027282568C}" type="slidenum">
              <a:rPr lang="en-US" smtClean="0"/>
              <a:pPr/>
              <a:t>‹#›</a:t>
            </a:fld>
            <a:endParaRPr lang="en-US"/>
          </a:p>
        </p:txBody>
      </p:sp>
      <p:sp>
        <p:nvSpPr>
          <p:cNvPr id="12" name="Text Placeholder 11"/>
          <p:cNvSpPr>
            <a:spLocks noGrp="1"/>
          </p:cNvSpPr>
          <p:nvPr>
            <p:ph type="body" sz="quarter" idx="12" hasCustomPrompt="1"/>
          </p:nvPr>
        </p:nvSpPr>
        <p:spPr>
          <a:xfrm>
            <a:off x="2438400" y="1219200"/>
            <a:ext cx="4876800" cy="4875781"/>
          </a:xfrm>
          <a:solidFill>
            <a:schemeClr val="accent6"/>
          </a:solidFill>
        </p:spPr>
        <p:txBody>
          <a:bodyPr>
            <a:noAutofit/>
          </a:bodyPr>
          <a:lstStyle>
            <a:lvl1pPr>
              <a:lnSpc>
                <a:spcPct val="120000"/>
              </a:lnSpc>
              <a:defRPr sz="1900">
                <a:solidFill>
                  <a:schemeClr val="bg1"/>
                </a:solidFill>
              </a:defRPr>
            </a:lvl1pPr>
            <a:lvl2pPr>
              <a:lnSpc>
                <a:spcPct val="120000"/>
              </a:lnSpc>
              <a:defRPr sz="1900">
                <a:solidFill>
                  <a:schemeClr val="bg1"/>
                </a:solidFill>
              </a:defRPr>
            </a:lvl2pPr>
            <a:lvl3pPr>
              <a:lnSpc>
                <a:spcPct val="120000"/>
              </a:lnSpc>
              <a:defRPr sz="1900">
                <a:solidFill>
                  <a:schemeClr val="bg1"/>
                </a:solidFill>
              </a:defRPr>
            </a:lvl3pPr>
            <a:lvl4pPr>
              <a:lnSpc>
                <a:spcPct val="120000"/>
              </a:lnSpc>
              <a:defRPr sz="1900">
                <a:solidFill>
                  <a:schemeClr val="bg1"/>
                </a:solidFill>
              </a:defRPr>
            </a:lvl4pPr>
            <a:lvl5pPr>
              <a:lnSpc>
                <a:spcPct val="120000"/>
              </a:lnSpc>
              <a:defRPr sz="1900">
                <a:solidFill>
                  <a:schemeClr val="bg1"/>
                </a:solidFill>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p:nvSpPr>
        <p:spPr>
          <a:xfrm>
            <a:off x="7325032" y="1219200"/>
            <a:ext cx="4876800" cy="48768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p>
        </p:txBody>
      </p:sp>
    </p:spTree>
    <p:extLst>
      <p:ext uri="{BB962C8B-B14F-4D97-AF65-F5344CB8AC3E}">
        <p14:creationId xmlns:p14="http://schemas.microsoft.com/office/powerpoint/2010/main" val="419921652"/>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cSld name="Section 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4876800" cy="2438400"/>
          </a:xfrm>
          <a:solidFill>
            <a:srgbClr val="0072C6">
              <a:alpha val="90000"/>
            </a:srgbClr>
          </a:solidFill>
        </p:spPr>
        <p:txBody>
          <a:bodyPr>
            <a:normAutofit/>
          </a:bodyPr>
          <a:lstStyle>
            <a:lvl1pPr>
              <a:lnSpc>
                <a:spcPct val="100000"/>
              </a:lnSpc>
              <a:defRPr sz="4000">
                <a:solidFill>
                  <a:srgbClr val="FFFFFF"/>
                </a:solidFill>
                <a:latin typeface="Segoe UI Light" pitchFamily="34" charset="0"/>
              </a:defRPr>
            </a:lvl1pPr>
          </a:lstStyle>
          <a:p>
            <a:pPr lvl="0"/>
            <a:r>
              <a:rPr lang="en-US" dirty="0"/>
              <a:t>Click to edit slide content</a:t>
            </a:r>
          </a:p>
        </p:txBody>
      </p:sp>
    </p:spTree>
    <p:extLst>
      <p:ext uri="{BB962C8B-B14F-4D97-AF65-F5344CB8AC3E}">
        <p14:creationId xmlns:p14="http://schemas.microsoft.com/office/powerpoint/2010/main" val="134674120"/>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cSld name="Two-tile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a:normAutofit/>
          </a:bodyPr>
          <a:lstStyle>
            <a:lvl1pPr>
              <a:lnSpc>
                <a:spcPct val="100000"/>
              </a:lnSpc>
              <a:defRPr sz="2700">
                <a:solidFill>
                  <a:srgbClr val="FFFFFF"/>
                </a:solidFill>
              </a:defRPr>
            </a:lvl1pPr>
          </a:lstStyle>
          <a:p>
            <a:pPr lvl="0"/>
            <a:r>
              <a:rPr lang="en-US" dirty="0"/>
              <a:t>Click to edit slide content</a:t>
            </a:r>
          </a:p>
        </p:txBody>
      </p:sp>
      <p:sp>
        <p:nvSpPr>
          <p:cNvPr id="12" name="Text Placeholder 11"/>
          <p:cNvSpPr>
            <a:spLocks noGrp="1"/>
          </p:cNvSpPr>
          <p:nvPr>
            <p:ph type="body" sz="quarter" idx="12" hasCustomPrompt="1"/>
          </p:nvPr>
        </p:nvSpPr>
        <p:spPr>
          <a:xfrm>
            <a:off x="2438400" y="1219200"/>
            <a:ext cx="4876800" cy="4875781"/>
          </a:xfrm>
          <a:solidFill>
            <a:schemeClr val="accent6"/>
          </a:solidFill>
        </p:spPr>
        <p:txBody>
          <a:bodyPr>
            <a:noAutofit/>
          </a:bodyPr>
          <a:lstStyle>
            <a:lvl1pPr>
              <a:lnSpc>
                <a:spcPct val="120000"/>
              </a:lnSpc>
              <a:defRPr sz="1900">
                <a:solidFill>
                  <a:schemeClr val="bg1"/>
                </a:solidFill>
              </a:defRPr>
            </a:lvl1pPr>
            <a:lvl2pPr>
              <a:lnSpc>
                <a:spcPct val="120000"/>
              </a:lnSpc>
              <a:defRPr sz="1900">
                <a:solidFill>
                  <a:schemeClr val="bg1"/>
                </a:solidFill>
              </a:defRPr>
            </a:lvl2pPr>
            <a:lvl3pPr>
              <a:lnSpc>
                <a:spcPct val="120000"/>
              </a:lnSpc>
              <a:defRPr sz="1900">
                <a:solidFill>
                  <a:schemeClr val="bg1"/>
                </a:solidFill>
              </a:defRPr>
            </a:lvl3pPr>
            <a:lvl4pPr>
              <a:lnSpc>
                <a:spcPct val="120000"/>
              </a:lnSpc>
              <a:defRPr sz="1900">
                <a:solidFill>
                  <a:schemeClr val="bg1"/>
                </a:solidFill>
              </a:defRPr>
            </a:lvl4pPr>
            <a:lvl5pPr>
              <a:lnSpc>
                <a:spcPct val="120000"/>
              </a:lnSpc>
              <a:defRPr sz="1900">
                <a:solidFill>
                  <a:schemeClr val="bg1"/>
                </a:solidFill>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1"/>
          <p:cNvSpPr>
            <a:spLocks noGrp="1"/>
          </p:cNvSpPr>
          <p:nvPr>
            <p:ph type="body" sz="quarter" idx="14" hasCustomPrompt="1"/>
          </p:nvPr>
        </p:nvSpPr>
        <p:spPr>
          <a:xfrm>
            <a:off x="7315200" y="1219200"/>
            <a:ext cx="4876800" cy="4875781"/>
          </a:xfrm>
          <a:solidFill>
            <a:schemeClr val="tx1"/>
          </a:solidFill>
        </p:spPr>
        <p:txBody>
          <a:bodyPr>
            <a:noAutofit/>
          </a:bodyPr>
          <a:lstStyle>
            <a:lvl1pPr>
              <a:lnSpc>
                <a:spcPct val="120000"/>
              </a:lnSpc>
              <a:defRPr sz="1900">
                <a:solidFill>
                  <a:srgbClr val="000000"/>
                </a:solidFill>
              </a:defRPr>
            </a:lvl1pPr>
            <a:lvl2pPr>
              <a:lnSpc>
                <a:spcPct val="120000"/>
              </a:lnSpc>
              <a:defRPr sz="1900">
                <a:solidFill>
                  <a:srgbClr val="000000"/>
                </a:solidFill>
              </a:defRPr>
            </a:lvl2pPr>
            <a:lvl3pPr>
              <a:lnSpc>
                <a:spcPct val="120000"/>
              </a:lnSpc>
              <a:defRPr sz="1900">
                <a:solidFill>
                  <a:srgbClr val="000000"/>
                </a:solidFill>
              </a:defRPr>
            </a:lvl3pPr>
            <a:lvl4pPr>
              <a:lnSpc>
                <a:spcPct val="120000"/>
              </a:lnSpc>
              <a:defRPr sz="1900">
                <a:solidFill>
                  <a:srgbClr val="000000"/>
                </a:solidFill>
              </a:defRPr>
            </a:lvl4pPr>
            <a:lvl5pPr>
              <a:lnSpc>
                <a:spcPct val="120000"/>
              </a:lnSpc>
              <a:defRPr sz="1900">
                <a:solidFill>
                  <a:srgbClr val="000000"/>
                </a:solidFill>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26450750"/>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61735"/>
            <a:ext cx="5378548" cy="188449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76098331"/>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7888" y="1"/>
            <a:ext cx="12190264" cy="6857996"/>
          </a:xfrm>
          <a:prstGeom prst="rect">
            <a:avLst/>
          </a:prstGeom>
        </p:spPr>
      </p:pic>
      <p:sp>
        <p:nvSpPr>
          <p:cNvPr id="2" name="Rectangle 1"/>
          <p:cNvSpPr/>
          <p:nvPr userDrawn="1"/>
        </p:nvSpPr>
        <p:spPr bwMode="auto">
          <a:xfrm>
            <a:off x="269239" y="2077800"/>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10" name="Text Placeholder 2"/>
          <p:cNvSpPr txBox="1">
            <a:spLocks/>
          </p:cNvSpPr>
          <p:nvPr userDrawn="1"/>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2155400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991241" y="6566898"/>
            <a:ext cx="2209517"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a:t>
            </a:r>
          </a:p>
        </p:txBody>
      </p:sp>
      <p:sp>
        <p:nvSpPr>
          <p:cNvPr id="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2341149698"/>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Course Title">
    <p:spTree>
      <p:nvGrpSpPr>
        <p:cNvPr id="1" name=""/>
        <p:cNvGrpSpPr/>
        <p:nvPr/>
      </p:nvGrpSpPr>
      <p:grpSpPr>
        <a:xfrm>
          <a:off x="0" y="0"/>
          <a:ext cx="0" cy="0"/>
          <a:chOff x="0" y="0"/>
          <a:chExt cx="0" cy="0"/>
        </a:xfrm>
      </p:grpSpPr>
      <p:sp>
        <p:nvSpPr>
          <p:cNvPr id="13" name="TextBox 12"/>
          <p:cNvSpPr txBox="1"/>
          <p:nvPr/>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Course Title</a:t>
            </a:r>
          </a:p>
        </p:txBody>
      </p:sp>
    </p:spTree>
    <p:extLst>
      <p:ext uri="{BB962C8B-B14F-4D97-AF65-F5344CB8AC3E}">
        <p14:creationId xmlns:p14="http://schemas.microsoft.com/office/powerpoint/2010/main" val="25883491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Large Fig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1479070"/>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extBox 5"/>
          <p:cNvSpPr txBox="1"/>
          <p:nvPr/>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dirty="0">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dirty="0">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dirty="0">
                <a:solidFill>
                  <a:srgbClr val="000000">
                    <a:alpha val="87000"/>
                  </a:srgbClr>
                </a:solidFill>
              </a:rPr>
              <a:t>For more information, see Use of Microsoft Copyrighted Content at</a:t>
            </a:r>
          </a:p>
          <a:p>
            <a:pPr algn="ctr" defTabSz="609585">
              <a:lnSpc>
                <a:spcPct val="90000"/>
              </a:lnSpc>
              <a:spcAft>
                <a:spcPts val="800"/>
              </a:spcAft>
            </a:pPr>
            <a:r>
              <a:rPr lang="en-US" sz="1333" dirty="0">
                <a:solidFill>
                  <a:srgbClr val="000000">
                    <a:alpha val="87000"/>
                  </a:srgbClr>
                </a:solidFill>
                <a:hlinkClick r:id="rId2"/>
              </a:rPr>
              <a:t>http://www.microsoft.com/about/legal/permissions/</a:t>
            </a:r>
            <a:endParaRPr lang="en-US" sz="1333" dirty="0">
              <a:solidFill>
                <a:srgbClr val="000000">
                  <a:alpha val="87000"/>
                </a:srgbClr>
              </a:solidFill>
            </a:endParaRPr>
          </a:p>
        </p:txBody>
      </p:sp>
      <p:sp>
        <p:nvSpPr>
          <p:cNvPr id="7" name="TextBox 6"/>
          <p:cNvSpPr txBox="1"/>
          <p:nvPr/>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dirty="0">
                <a:solidFill>
                  <a:srgbClr val="000000"/>
                </a:solidFill>
              </a:rPr>
              <a:t>Conditions and Terms of Use</a:t>
            </a:r>
            <a:endParaRPr lang="en-US" sz="1467" dirty="0">
              <a:solidFill>
                <a:srgbClr val="000000"/>
              </a:solidFill>
            </a:endParaRPr>
          </a:p>
        </p:txBody>
      </p:sp>
      <p:sp>
        <p:nvSpPr>
          <p:cNvPr id="8" name="TextBox 7"/>
          <p:cNvSpPr txBox="1"/>
          <p:nvPr/>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dirty="0">
                <a:solidFill>
                  <a:srgbClr val="000000"/>
                </a:solidFill>
              </a:rPr>
              <a:t>Copyright and Trademarks</a:t>
            </a:r>
          </a:p>
        </p:txBody>
      </p:sp>
      <p:sp>
        <p:nvSpPr>
          <p:cNvPr id="9" name="TextBox 8"/>
          <p:cNvSpPr txBox="1"/>
          <p:nvPr/>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dirty="0">
                <a:solidFill>
                  <a:srgbClr val="277EB5"/>
                </a:solidFill>
              </a:rPr>
              <a:t>Microsoft Confidential</a:t>
            </a:r>
          </a:p>
        </p:txBody>
      </p:sp>
      <p:sp>
        <p:nvSpPr>
          <p:cNvPr id="10" name="TextBox 9"/>
          <p:cNvSpPr txBox="1"/>
          <p:nvPr/>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dirty="0">
                <a:solidFill>
                  <a:srgbClr val="277EB5"/>
                </a:solidFill>
              </a:rPr>
              <a:t>© 2014 Microsoft Corporation. All rights reserved.</a:t>
            </a:r>
          </a:p>
        </p:txBody>
      </p:sp>
      <p:sp>
        <p:nvSpPr>
          <p:cNvPr id="11" name="TextBox 10"/>
          <p:cNvSpPr txBox="1"/>
          <p:nvPr/>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dirty="0">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dirty="0">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dirty="0">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dirty="0">
              <a:solidFill>
                <a:srgbClr val="000000">
                  <a:alpha val="87000"/>
                </a:srgbClr>
              </a:solidFill>
            </a:endParaRPr>
          </a:p>
        </p:txBody>
      </p:sp>
    </p:spTree>
    <p:extLst>
      <p:ext uri="{BB962C8B-B14F-4D97-AF65-F5344CB8AC3E}">
        <p14:creationId xmlns:p14="http://schemas.microsoft.com/office/powerpoint/2010/main" val="3492235015"/>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16F597-F14F-4590-B4BB-707A3AFD4787}" type="datetime1">
              <a:rPr lang="en-US" smtClean="0"/>
              <a:t>1/21/2022</a:t>
            </a:fld>
            <a:endParaRPr lang="en-US"/>
          </a:p>
        </p:txBody>
      </p:sp>
      <p:sp>
        <p:nvSpPr>
          <p:cNvPr id="7" name="Text Placeholder 6"/>
          <p:cNvSpPr>
            <a:spLocks noGrp="1"/>
          </p:cNvSpPr>
          <p:nvPr>
            <p:ph type="body" sz="quarter" idx="13"/>
          </p:nvPr>
        </p:nvSpPr>
        <p:spPr>
          <a:xfrm>
            <a:off x="402336" y="1143000"/>
            <a:ext cx="11173968" cy="4956048"/>
          </a:xfrm>
        </p:spPr>
        <p:txBody>
          <a:bodyPr/>
          <a:lstStyle>
            <a:lvl2pPr>
              <a:buSzPct val="9000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3"/>
          <p:cNvSpPr txBox="1">
            <a:spLocks/>
          </p:cNvSpPr>
          <p:nvPr/>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4098126552"/>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600" baseline="0">
                <a:solidFill>
                  <a:srgbClr val="0A5BBA"/>
                </a:solidFill>
                <a:latin typeface="Segoe UI Light" panose="020B0502040204020203" pitchFamily="34" charset="0"/>
                <a:cs typeface="Segoe UI Light" panose="020B0502040204020203" pitchFamily="34" charset="0"/>
              </a:defRPr>
            </a:lvl1pPr>
          </a:lstStyle>
          <a:p>
            <a:r>
              <a:rPr lang="en-US" dirty="0"/>
              <a:t>Notes Continued</a:t>
            </a:r>
          </a:p>
        </p:txBody>
      </p:sp>
      <p:sp>
        <p:nvSpPr>
          <p:cNvPr id="8"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4071077903"/>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dirty="0"/>
              <a:t>Module #: Module Title</a:t>
            </a:r>
          </a:p>
        </p:txBody>
      </p:sp>
      <p:sp>
        <p:nvSpPr>
          <p:cNvPr id="8"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Module Overview</a:t>
            </a:r>
          </a:p>
        </p:txBody>
      </p:sp>
    </p:spTree>
    <p:extLst>
      <p:ext uri="{BB962C8B-B14F-4D97-AF65-F5344CB8AC3E}">
        <p14:creationId xmlns:p14="http://schemas.microsoft.com/office/powerpoint/2010/main" val="276598796"/>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Lesson: Lesson Title</a:t>
            </a:r>
          </a:p>
        </p:txBody>
      </p:sp>
      <p:sp>
        <p:nvSpPr>
          <p:cNvPr id="11"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4207660022"/>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dirty="0"/>
              <a:t>Add single point here</a:t>
            </a:r>
          </a:p>
        </p:txBody>
      </p:sp>
      <p:sp>
        <p:nvSpPr>
          <p:cNvPr id="8"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076126658"/>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Demonstration: Title of Demo</a:t>
            </a:r>
          </a:p>
        </p:txBody>
      </p:sp>
    </p:spTree>
    <p:extLst>
      <p:ext uri="{BB962C8B-B14F-4D97-AF65-F5344CB8AC3E}">
        <p14:creationId xmlns:p14="http://schemas.microsoft.com/office/powerpoint/2010/main" val="3257833035"/>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Lab: Title of Lab</a:t>
            </a:r>
          </a:p>
        </p:txBody>
      </p:sp>
    </p:spTree>
    <p:extLst>
      <p:ext uri="{BB962C8B-B14F-4D97-AF65-F5344CB8AC3E}">
        <p14:creationId xmlns:p14="http://schemas.microsoft.com/office/powerpoint/2010/main" val="1158471640"/>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3" name="TextBox 12"/>
          <p:cNvSpPr txBox="1"/>
          <p:nvPr/>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Tree>
    <p:extLst>
      <p:ext uri="{BB962C8B-B14F-4D97-AF65-F5344CB8AC3E}">
        <p14:creationId xmlns:p14="http://schemas.microsoft.com/office/powerpoint/2010/main" val="2288246017"/>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Tree>
    <p:extLst>
      <p:ext uri="{BB962C8B-B14F-4D97-AF65-F5344CB8AC3E}">
        <p14:creationId xmlns:p14="http://schemas.microsoft.com/office/powerpoint/2010/main" val="28492503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Large Figure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6496287"/>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Tree>
    <p:extLst>
      <p:ext uri="{BB962C8B-B14F-4D97-AF65-F5344CB8AC3E}">
        <p14:creationId xmlns:p14="http://schemas.microsoft.com/office/powerpoint/2010/main" val="3915704586"/>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dirty="0"/>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fld id="{308AC059-451B-485B-90DE-C382FB5E9554}" type="datetime1">
              <a:rPr lang="en-US" smtClean="0"/>
              <a:t>1/21/2022</a:t>
            </a:fld>
            <a:endParaRPr lang="en-US" dirty="0"/>
          </a:p>
        </p:txBody>
      </p:sp>
      <p:sp>
        <p:nvSpPr>
          <p:cNvPr id="8"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829693634"/>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fld id="{59719A99-E623-4601-B985-F26945D273CF}" type="datetime1">
              <a:rPr lang="en-US" smtClean="0"/>
              <a:t>1/21/2022</a:t>
            </a:fld>
            <a:endParaRPr lang="en-US" dirty="0"/>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dirty="0"/>
              <a:t>Click to edit slide content</a:t>
            </a:r>
          </a:p>
        </p:txBody>
      </p:sp>
      <p:sp>
        <p:nvSpPr>
          <p:cNvPr id="6"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221007595"/>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a:t>Click icon to add picture</a:t>
            </a:r>
            <a:endParaRPr lang="en-US" dirty="0"/>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2327391571"/>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fld id="{E53059BD-1BEF-4308-896C-BFD109018373}" type="datetime1">
              <a:rPr lang="en-US" smtClean="0"/>
              <a:t>1/21/2022</a:t>
            </a:fld>
            <a:endParaRPr lang="en-US" dirty="0"/>
          </a:p>
        </p:txBody>
      </p:sp>
      <p:sp>
        <p:nvSpPr>
          <p:cNvPr id="13"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720702619"/>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a:t>Click icon to add picture</a:t>
            </a:r>
            <a:endParaRPr lang="en-US" dirty="0"/>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fld id="{97C2647B-2CB6-4DA8-99F1-BFA229753949}" type="datetime1">
              <a:rPr lang="en-US" smtClean="0"/>
              <a:t>1/21/2022</a:t>
            </a:fld>
            <a:endParaRPr lang="en-US" dirty="0"/>
          </a:p>
        </p:txBody>
      </p:sp>
      <p:sp>
        <p:nvSpPr>
          <p:cNvPr id="12"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1002637770"/>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fld id="{4909424F-52EE-4881-87F3-71BBF1CDFBFA}" type="datetime1">
              <a:rPr lang="en-US" smtClean="0"/>
              <a:t>1/21/2022</a:t>
            </a:fld>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3036515"/>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fld id="{53E79FF6-4089-4F9B-8E7B-21EA13AC4CB8}" type="datetime1">
              <a:rPr lang="en-US" smtClean="0"/>
              <a:t>1/21/2022</a:t>
            </a:fld>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Picture Placeholder 22"/>
          <p:cNvSpPr>
            <a:spLocks noGrp="1"/>
          </p:cNvSpPr>
          <p:nvPr>
            <p:ph type="pic" sz="quarter" idx="15"/>
          </p:nvPr>
        </p:nvSpPr>
        <p:spPr>
          <a:xfrm>
            <a:off x="3048000" y="1143000"/>
            <a:ext cx="3048000" cy="2286000"/>
          </a:xfrm>
        </p:spPr>
        <p:txBody>
          <a:bodyPr/>
          <a:lstStyle/>
          <a:p>
            <a:r>
              <a:rPr lang="en-US"/>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a:t>Click icon to add picture</a:t>
            </a:r>
            <a:endParaRPr lang="en-US" dirty="0"/>
          </a:p>
        </p:txBody>
      </p:sp>
    </p:spTree>
    <p:extLst>
      <p:ext uri="{BB962C8B-B14F-4D97-AF65-F5344CB8AC3E}">
        <p14:creationId xmlns:p14="http://schemas.microsoft.com/office/powerpoint/2010/main" val="4153773943"/>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fld id="{42FC5A46-1B5E-4CD0-B5F3-53F130AAFD15}" type="datetime1">
              <a:rPr lang="en-US" smtClean="0"/>
              <a:t>1/21/2022</a:t>
            </a:fld>
            <a:endParaRPr lang="en-US" dirty="0"/>
          </a:p>
        </p:txBody>
      </p:sp>
      <p:sp>
        <p:nvSpPr>
          <p:cNvPr id="10"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1742945611"/>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13" name="TextBox 12"/>
          <p:cNvSpPr txBox="1"/>
          <p:nvPr/>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Tree>
    <p:extLst>
      <p:ext uri="{BB962C8B-B14F-4D97-AF65-F5344CB8AC3E}">
        <p14:creationId xmlns:p14="http://schemas.microsoft.com/office/powerpoint/2010/main" val="25684138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093009"/>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9128920"/>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Tree>
    <p:extLst>
      <p:ext uri="{BB962C8B-B14F-4D97-AF65-F5344CB8AC3E}">
        <p14:creationId xmlns:p14="http://schemas.microsoft.com/office/powerpoint/2010/main" val="4075612351"/>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fld id="{E01060FE-E596-4D38-8C3D-586C38809B29}" type="datetime1">
              <a:rPr lang="en-US" smtClean="0"/>
              <a:t>1/21/2022</a:t>
            </a:fld>
            <a:endParaRPr lang="en-US" dirty="0"/>
          </a:p>
        </p:txBody>
      </p:sp>
      <p:sp>
        <p:nvSpPr>
          <p:cNvPr id="8"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2714556520"/>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fld id="{2139EBD2-04A7-4D17-9220-0A53AC5266C5}" type="datetime1">
              <a:rPr lang="en-US" smtClean="0"/>
              <a:t>1/21/2022</a:t>
            </a:fld>
            <a:endParaRPr lang="en-US" dirty="0"/>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4000491183"/>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p:nvSpPr>
        <p:spPr>
          <a:xfrm>
            <a:off x="101601" y="6019800"/>
            <a:ext cx="11754657" cy="535531"/>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2108836710"/>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a:t>Click icon to add picture</a:t>
            </a:r>
            <a:endParaRPr lang="en-US" dirty="0"/>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Box 9"/>
          <p:cNvSpPr txBox="1"/>
          <p:nvPr/>
        </p:nvSpPr>
        <p:spPr>
          <a:xfrm>
            <a:off x="101601" y="6019800"/>
            <a:ext cx="11754657" cy="535531"/>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4254299290"/>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p:nvSpPr>
        <p:spPr>
          <a:xfrm>
            <a:off x="101601" y="6019800"/>
            <a:ext cx="11754657" cy="535531"/>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2128000507"/>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p:nvSpPr>
        <p:spPr>
          <a:xfrm>
            <a:off x="101601" y="6019800"/>
            <a:ext cx="11754657" cy="535531"/>
          </a:xfrm>
          <a:prstGeom prst="rect">
            <a:avLst/>
          </a:prstGeom>
          <a:noFill/>
        </p:spPr>
        <p:txBody>
          <a:bodyPr wrap="square" rtlCol="0">
            <a:spAutoFit/>
          </a:bodyPr>
          <a:lstStyle/>
          <a:p>
            <a:pPr>
              <a:lnSpc>
                <a:spcPct val="120000"/>
              </a:lnSpc>
            </a:pPr>
            <a:r>
              <a:rPr lang="en-US" sz="800" kern="1200">
                <a:solidFill>
                  <a:schemeClr val="tx1"/>
                </a:solidFill>
                <a:latin typeface="+mn-lt"/>
                <a:ea typeface="+mn-ea"/>
                <a:cs typeface="+mn-cs"/>
              </a:rPr>
              <a:t>© 2014 </a:t>
            </a:r>
            <a:r>
              <a:rPr lang="en-US" sz="800" kern="1200" dirty="0">
                <a:solidFill>
                  <a:schemeClr val="tx1"/>
                </a:solidFill>
                <a:latin typeface="+mn-lt"/>
                <a:ea typeface="+mn-ea"/>
                <a:cs typeface="+mn-cs"/>
              </a:rPr>
              <a:t>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187841015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dirty="0"/>
              <a:t>Enter header here.</a:t>
            </a:r>
          </a:p>
        </p:txBody>
      </p:sp>
    </p:spTree>
    <p:extLst>
      <p:ext uri="{BB962C8B-B14F-4D97-AF65-F5344CB8AC3E}">
        <p14:creationId xmlns:p14="http://schemas.microsoft.com/office/powerpoint/2010/main" val="517276442"/>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a:lnSpc>
                <a:spcPct val="90000"/>
              </a:lnSpc>
              <a:spcAft>
                <a:spcPts val="800"/>
              </a:spcAft>
            </a:pPr>
            <a:r>
              <a:rPr lang="en-US" sz="1333" dirty="0">
                <a:solidFill>
                  <a:srgbClr val="3F3F3F">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a:lnSpc>
                <a:spcPct val="90000"/>
              </a:lnSpc>
              <a:spcAft>
                <a:spcPts val="800"/>
              </a:spcAft>
            </a:pPr>
            <a:r>
              <a:rPr lang="en-US" sz="1333" dirty="0">
                <a:solidFill>
                  <a:srgbClr val="3F3F3F">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lnSpc>
                <a:spcPct val="90000"/>
              </a:lnSpc>
              <a:spcAft>
                <a:spcPts val="800"/>
              </a:spcAft>
            </a:pPr>
            <a:r>
              <a:rPr lang="en-US" sz="1333" dirty="0">
                <a:solidFill>
                  <a:srgbClr val="3F3F3F">
                    <a:alpha val="87000"/>
                  </a:srgbClr>
                </a:solidFill>
              </a:rPr>
              <a:t>For more information, see Use of Microsoft Copyrighted Content at</a:t>
            </a:r>
          </a:p>
          <a:p>
            <a:pPr algn="ctr">
              <a:lnSpc>
                <a:spcPct val="90000"/>
              </a:lnSpc>
              <a:spcAft>
                <a:spcPts val="800"/>
              </a:spcAft>
            </a:pPr>
            <a:r>
              <a:rPr lang="en-US" sz="1333" dirty="0">
                <a:solidFill>
                  <a:srgbClr val="3F3F3F">
                    <a:alpha val="87000"/>
                  </a:srgbClr>
                </a:solidFill>
                <a:hlinkClick r:id="rId2"/>
              </a:rPr>
              <a:t>http://www.microsoft.com/about/legal/permissions/</a:t>
            </a:r>
            <a:endParaRPr lang="en-US" sz="1333" dirty="0">
              <a:solidFill>
                <a:srgbClr val="3F3F3F">
                  <a:alpha val="87000"/>
                </a:srgbClr>
              </a:solidFill>
            </a:endParaRPr>
          </a:p>
        </p:txBody>
      </p:sp>
      <p:sp>
        <p:nvSpPr>
          <p:cNvPr id="2" name="TextBox 1"/>
          <p:cNvSpPr txBox="1"/>
          <p:nvPr/>
        </p:nvSpPr>
        <p:spPr>
          <a:xfrm>
            <a:off x="310777" y="103985"/>
            <a:ext cx="3149600" cy="406400"/>
          </a:xfrm>
          <a:prstGeom prst="rect">
            <a:avLst/>
          </a:prstGeom>
          <a:noFill/>
          <a:ln>
            <a:noFill/>
          </a:ln>
        </p:spPr>
        <p:txBody>
          <a:bodyPr vert="horz" wrap="none" lIns="243840" tIns="182880" rIns="121920" bIns="60960" rtlCol="0" anchor="ctr" anchorCtr="0">
            <a:noAutofit/>
          </a:bodyPr>
          <a:lstStyle/>
          <a:p>
            <a:r>
              <a:rPr lang="en-US" sz="1467" b="1" dirty="0">
                <a:solidFill>
                  <a:schemeClr val="tx1"/>
                </a:solidFill>
              </a:rPr>
              <a:t>Conditions and Terms of Use</a:t>
            </a:r>
            <a:endParaRPr lang="en-US" sz="1467" dirty="0">
              <a:solidFill>
                <a:schemeClr val="tx1"/>
              </a:solidFill>
            </a:endParaRPr>
          </a:p>
        </p:txBody>
      </p:sp>
      <p:sp>
        <p:nvSpPr>
          <p:cNvPr id="6" name="TextBox 5"/>
          <p:cNvSpPr txBox="1"/>
          <p:nvPr/>
        </p:nvSpPr>
        <p:spPr>
          <a:xfrm>
            <a:off x="307789" y="2868961"/>
            <a:ext cx="3149600" cy="370545"/>
          </a:xfrm>
          <a:prstGeom prst="rect">
            <a:avLst/>
          </a:prstGeom>
          <a:noFill/>
          <a:ln>
            <a:noFill/>
          </a:ln>
        </p:spPr>
        <p:txBody>
          <a:bodyPr vert="horz" wrap="none" lIns="243840" tIns="182880" rIns="121920" bIns="60960" rtlCol="0" anchor="ctr" anchorCtr="0">
            <a:noAutofit/>
          </a:bodyPr>
          <a:lstStyle/>
          <a:p>
            <a:r>
              <a:rPr lang="en-US" sz="1467" b="1" dirty="0">
                <a:solidFill>
                  <a:schemeClr val="tx1"/>
                </a:solidFill>
              </a:rPr>
              <a:t>Copyright and Trademarks</a:t>
            </a:r>
          </a:p>
        </p:txBody>
      </p:sp>
      <p:sp>
        <p:nvSpPr>
          <p:cNvPr id="7" name="TextBox 6"/>
          <p:cNvSpPr txBox="1"/>
          <p:nvPr/>
        </p:nvSpPr>
        <p:spPr>
          <a:xfrm>
            <a:off x="304800" y="378527"/>
            <a:ext cx="3149600" cy="406400"/>
          </a:xfrm>
          <a:prstGeom prst="rect">
            <a:avLst/>
          </a:prstGeom>
          <a:noFill/>
          <a:ln>
            <a:noFill/>
          </a:ln>
        </p:spPr>
        <p:txBody>
          <a:bodyPr vert="horz" wrap="none" lIns="243840" tIns="182880" rIns="121920" bIns="60960" rtlCol="0" anchor="ctr" anchorCtr="0">
            <a:noAutofit/>
          </a:bodyPr>
          <a:lstStyle/>
          <a:p>
            <a:r>
              <a:rPr lang="en-US" sz="1067" dirty="0">
                <a:solidFill>
                  <a:srgbClr val="277EB5"/>
                </a:solidFill>
              </a:rPr>
              <a:t>Microsoft Confidential</a:t>
            </a:r>
          </a:p>
        </p:txBody>
      </p:sp>
      <p:sp>
        <p:nvSpPr>
          <p:cNvPr id="8" name="TextBox 7"/>
          <p:cNvSpPr txBox="1"/>
          <p:nvPr/>
        </p:nvSpPr>
        <p:spPr>
          <a:xfrm>
            <a:off x="304800" y="3114288"/>
            <a:ext cx="3149600" cy="406400"/>
          </a:xfrm>
          <a:prstGeom prst="rect">
            <a:avLst/>
          </a:prstGeom>
          <a:noFill/>
          <a:ln>
            <a:noFill/>
          </a:ln>
        </p:spPr>
        <p:txBody>
          <a:bodyPr vert="horz" wrap="none" lIns="243840" tIns="182880" rIns="121920" bIns="60960" rtlCol="0" anchor="ctr" anchorCtr="0">
            <a:noAutofit/>
          </a:bodyPr>
          <a:lstStyle/>
          <a:p>
            <a:r>
              <a:rPr lang="en-US" sz="1067" dirty="0">
                <a:solidFill>
                  <a:srgbClr val="277EB5"/>
                </a:solidFill>
              </a:rPr>
              <a:t>© 2014 Microsoft Corporation. All rights reserved.</a:t>
            </a:r>
          </a:p>
        </p:txBody>
      </p:sp>
      <p:sp>
        <p:nvSpPr>
          <p:cNvPr id="10" name="TextBox 9"/>
          <p:cNvSpPr txBox="1"/>
          <p:nvPr/>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a:spcAft>
                <a:spcPts val="800"/>
              </a:spcAft>
            </a:pPr>
            <a:r>
              <a:rPr lang="en-US" sz="1333" dirty="0">
                <a:solidFill>
                  <a:srgbClr val="3F3F3F">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a:spcAft>
                <a:spcPts val="800"/>
              </a:spcAft>
            </a:pPr>
            <a:r>
              <a:rPr lang="en-US" sz="1333" dirty="0">
                <a:solidFill>
                  <a:srgbClr val="3F3F3F">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a:spcAft>
                <a:spcPts val="800"/>
              </a:spcAft>
            </a:pPr>
            <a:r>
              <a:rPr lang="en-US" sz="1333" dirty="0">
                <a:solidFill>
                  <a:srgbClr val="3F3F3F">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a:spcAft>
                <a:spcPts val="800"/>
              </a:spcAft>
            </a:pPr>
            <a:endParaRPr lang="en-US" sz="1333" dirty="0">
              <a:solidFill>
                <a:srgbClr val="3F3F3F">
                  <a:alpha val="87000"/>
                </a:srgbClr>
              </a:solidFill>
            </a:endParaRPr>
          </a:p>
        </p:txBody>
      </p:sp>
    </p:spTree>
    <p:extLst>
      <p:ext uri="{BB962C8B-B14F-4D97-AF65-F5344CB8AC3E}">
        <p14:creationId xmlns:p14="http://schemas.microsoft.com/office/powerpoint/2010/main" val="1813063811"/>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40163505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1812891"/>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cSld name="Text content, norm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341" y="1219200"/>
            <a:ext cx="2438400" cy="2438400"/>
          </a:xfrm>
          <a:solidFill>
            <a:srgbClr val="0072C6"/>
          </a:solidFill>
        </p:spPr>
        <p:txBody>
          <a:bodyPr rIns="121917">
            <a:normAutofit/>
          </a:bodyPr>
          <a:lstStyle>
            <a:lvl1pPr>
              <a:defRPr sz="2700" baseline="0">
                <a:solidFill>
                  <a:srgbClr val="FFFFFF"/>
                </a:solidFill>
                <a:latin typeface="+mn-lt"/>
              </a:defRPr>
            </a:lvl1pPr>
          </a:lstStyle>
          <a:p>
            <a:pPr lvl="0"/>
            <a:r>
              <a:rPr lang="en-US" dirty="0"/>
              <a:t>Click to edit slide content</a:t>
            </a:r>
          </a:p>
        </p:txBody>
      </p:sp>
      <p:sp>
        <p:nvSpPr>
          <p:cNvPr id="14" name="Content Placeholder 13"/>
          <p:cNvSpPr>
            <a:spLocks noGrp="1"/>
          </p:cNvSpPr>
          <p:nvPr>
            <p:ph sz="quarter" idx="13"/>
          </p:nvPr>
        </p:nvSpPr>
        <p:spPr>
          <a:xfrm>
            <a:off x="3657600" y="1219200"/>
            <a:ext cx="8229600" cy="5054600"/>
          </a:xfrm>
          <a:prstGeom prst="rect">
            <a:avLst/>
          </a:prstGeom>
        </p:spPr>
        <p:txBody>
          <a:bodyPr vert="horz" lIns="243834" tIns="182875">
            <a:normAutofit/>
          </a:bodyPr>
          <a:lstStyle>
            <a:lvl1pPr marL="380990" indent="-380990">
              <a:spcBef>
                <a:spcPts val="400"/>
              </a:spcBef>
              <a:buFont typeface="Arial" pitchFamily="34" charset="0"/>
              <a:buChar char="•"/>
              <a:defRPr sz="1900" baseline="0">
                <a:solidFill>
                  <a:schemeClr val="tx1"/>
                </a:solidFill>
                <a:latin typeface="+mn-lt"/>
              </a:defRPr>
            </a:lvl1pPr>
            <a:lvl2pPr marL="723882" indent="-370408">
              <a:buFont typeface="Courier New" panose="02070309020205020404" pitchFamily="49" charset="0"/>
              <a:buChar char="o"/>
              <a:defRPr/>
            </a:lvl2pPr>
            <a:lvl3pPr marL="1077357" indent="-353475">
              <a:buFont typeface="Wingdings" panose="05000000000000000000" pitchFamily="2" charset="2"/>
              <a:buChar char="§"/>
              <a:defRPr/>
            </a:lvl3pPr>
            <a:lvl5pPr marL="1786422" indent="-355591">
              <a:buFont typeface="Courier New" panose="02070309020205020404" pitchFamily="49" charset="0"/>
              <a:buChar char="o"/>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5574014"/>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cSld name="Large Graphic or Demo Layout">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rgbClr val="000000"/>
                </a:solidFill>
                <a:latin typeface="+mn-lt"/>
              </a:defRPr>
            </a:lvl1pPr>
          </a:lstStyle>
          <a:p>
            <a:fld id="{74A398B2-5A34-1A4A-811E-F4027282568C}" type="slidenum">
              <a:rPr lang="en-US" smtClean="0"/>
              <a:pPr/>
              <a:t>‹#›</a:t>
            </a:fld>
            <a:endParaRPr lang="en-US"/>
          </a:p>
        </p:txBody>
      </p:sp>
      <p:sp>
        <p:nvSpPr>
          <p:cNvPr id="14" name="Content Placeholder 13"/>
          <p:cNvSpPr>
            <a:spLocks noGrp="1"/>
          </p:cNvSpPr>
          <p:nvPr>
            <p:ph sz="quarter" idx="13" hasCustomPrompt="1"/>
          </p:nvPr>
        </p:nvSpPr>
        <p:spPr>
          <a:xfrm>
            <a:off x="304800" y="482600"/>
            <a:ext cx="11582400" cy="5791200"/>
          </a:xfrm>
          <a:prstGeom prst="rect">
            <a:avLst/>
          </a:prstGeom>
        </p:spPr>
        <p:txBody>
          <a:bodyPr vert="horz" lIns="243834" tIns="182875">
            <a:normAutofit/>
          </a:bodyPr>
          <a:lstStyle>
            <a:lvl1pPr marL="0" indent="0">
              <a:spcBef>
                <a:spcPts val="400"/>
              </a:spcBef>
              <a:buFontTx/>
              <a:buNone/>
              <a:defRPr sz="1900" baseline="0">
                <a:solidFill>
                  <a:srgbClr val="000000"/>
                </a:solidFill>
                <a:latin typeface="+mn-lt"/>
              </a:defRPr>
            </a:lvl1pPr>
          </a:lstStyle>
          <a:p>
            <a:pPr lvl="0"/>
            <a:r>
              <a:rPr lang="en-US" dirty="0"/>
              <a:t>Click to edit slide content</a:t>
            </a:r>
          </a:p>
        </p:txBody>
      </p:sp>
    </p:spTree>
    <p:extLst>
      <p:ext uri="{BB962C8B-B14F-4D97-AF65-F5344CB8AC3E}">
        <p14:creationId xmlns:p14="http://schemas.microsoft.com/office/powerpoint/2010/main" val="148093152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cSld name="Two-tile text with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a:normAutofit/>
          </a:bodyPr>
          <a:lstStyle>
            <a:lvl1pPr>
              <a:lnSpc>
                <a:spcPct val="100000"/>
              </a:lnSpc>
              <a:defRPr sz="2700">
                <a:solidFill>
                  <a:srgbClr val="FFFFFF"/>
                </a:solidFill>
              </a:defRPr>
            </a:lvl1pPr>
          </a:lstStyle>
          <a:p>
            <a:pPr lvl="0"/>
            <a:r>
              <a:rPr lang="en-US" dirty="0"/>
              <a:t>Click to edit slide content</a:t>
            </a:r>
          </a:p>
        </p:txBody>
      </p:sp>
      <p:sp>
        <p:nvSpPr>
          <p:cNvPr id="4" name="Slide Number Placeholder 3"/>
          <p:cNvSpPr>
            <a:spLocks noGrp="1"/>
          </p:cNvSpPr>
          <p:nvPr>
            <p:ph type="sldNum" sz="quarter" idx="11"/>
          </p:nvPr>
        </p:nvSpPr>
        <p:spPr/>
        <p:txBody>
          <a:bodyPr/>
          <a:lstStyle>
            <a:lvl1pPr>
              <a:lnSpc>
                <a:spcPct val="120000"/>
              </a:lnSpc>
              <a:defRPr>
                <a:solidFill>
                  <a:srgbClr val="FFFFFF"/>
                </a:solidFill>
              </a:defRPr>
            </a:lvl1pPr>
          </a:lstStyle>
          <a:p>
            <a:fld id="{74A398B2-5A34-1A4A-811E-F4027282568C}" type="slidenum">
              <a:rPr lang="en-US" smtClean="0"/>
              <a:pPr/>
              <a:t>‹#›</a:t>
            </a:fld>
            <a:endParaRPr lang="en-US"/>
          </a:p>
        </p:txBody>
      </p:sp>
      <p:sp>
        <p:nvSpPr>
          <p:cNvPr id="12" name="Text Placeholder 11"/>
          <p:cNvSpPr>
            <a:spLocks noGrp="1"/>
          </p:cNvSpPr>
          <p:nvPr>
            <p:ph type="body" sz="quarter" idx="12" hasCustomPrompt="1"/>
          </p:nvPr>
        </p:nvSpPr>
        <p:spPr>
          <a:xfrm>
            <a:off x="2438400" y="1219200"/>
            <a:ext cx="4876800" cy="4875781"/>
          </a:xfrm>
          <a:solidFill>
            <a:schemeClr val="accent6"/>
          </a:solidFill>
        </p:spPr>
        <p:txBody>
          <a:bodyPr>
            <a:noAutofit/>
          </a:bodyPr>
          <a:lstStyle>
            <a:lvl1pPr>
              <a:lnSpc>
                <a:spcPct val="120000"/>
              </a:lnSpc>
              <a:defRPr sz="1900">
                <a:solidFill>
                  <a:schemeClr val="bg1"/>
                </a:solidFill>
              </a:defRPr>
            </a:lvl1pPr>
            <a:lvl2pPr>
              <a:lnSpc>
                <a:spcPct val="120000"/>
              </a:lnSpc>
              <a:defRPr sz="1900">
                <a:solidFill>
                  <a:schemeClr val="bg1"/>
                </a:solidFill>
              </a:defRPr>
            </a:lvl2pPr>
            <a:lvl3pPr>
              <a:lnSpc>
                <a:spcPct val="120000"/>
              </a:lnSpc>
              <a:defRPr sz="1900">
                <a:solidFill>
                  <a:schemeClr val="bg1"/>
                </a:solidFill>
              </a:defRPr>
            </a:lvl3pPr>
            <a:lvl4pPr>
              <a:lnSpc>
                <a:spcPct val="120000"/>
              </a:lnSpc>
              <a:defRPr sz="1900">
                <a:solidFill>
                  <a:schemeClr val="bg1"/>
                </a:solidFill>
              </a:defRPr>
            </a:lvl4pPr>
            <a:lvl5pPr>
              <a:lnSpc>
                <a:spcPct val="120000"/>
              </a:lnSpc>
              <a:defRPr sz="1900">
                <a:solidFill>
                  <a:schemeClr val="bg1"/>
                </a:solidFill>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p:nvSpPr>
        <p:spPr>
          <a:xfrm>
            <a:off x="7325032" y="1219200"/>
            <a:ext cx="4876800" cy="48768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p>
        </p:txBody>
      </p:sp>
    </p:spTree>
    <p:extLst>
      <p:ext uri="{BB962C8B-B14F-4D97-AF65-F5344CB8AC3E}">
        <p14:creationId xmlns:p14="http://schemas.microsoft.com/office/powerpoint/2010/main" val="4180765945"/>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cSld name="Section 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4876800" cy="2438400"/>
          </a:xfrm>
          <a:solidFill>
            <a:srgbClr val="0072C6">
              <a:alpha val="90000"/>
            </a:srgbClr>
          </a:solidFill>
        </p:spPr>
        <p:txBody>
          <a:bodyPr>
            <a:normAutofit/>
          </a:bodyPr>
          <a:lstStyle>
            <a:lvl1pPr>
              <a:lnSpc>
                <a:spcPct val="100000"/>
              </a:lnSpc>
              <a:defRPr sz="4000">
                <a:solidFill>
                  <a:srgbClr val="FFFFFF"/>
                </a:solidFill>
                <a:latin typeface="Segoe UI Light" pitchFamily="34" charset="0"/>
              </a:defRPr>
            </a:lvl1pPr>
          </a:lstStyle>
          <a:p>
            <a:pPr lvl="0"/>
            <a:r>
              <a:rPr lang="en-US" dirty="0"/>
              <a:t>Click to edit slide content</a:t>
            </a:r>
          </a:p>
        </p:txBody>
      </p:sp>
    </p:spTree>
    <p:extLst>
      <p:ext uri="{BB962C8B-B14F-4D97-AF65-F5344CB8AC3E}">
        <p14:creationId xmlns:p14="http://schemas.microsoft.com/office/powerpoint/2010/main" val="3440674521"/>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cSld name="Two-tile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a:normAutofit/>
          </a:bodyPr>
          <a:lstStyle>
            <a:lvl1pPr>
              <a:lnSpc>
                <a:spcPct val="100000"/>
              </a:lnSpc>
              <a:defRPr sz="2700">
                <a:solidFill>
                  <a:srgbClr val="FFFFFF"/>
                </a:solidFill>
              </a:defRPr>
            </a:lvl1pPr>
          </a:lstStyle>
          <a:p>
            <a:pPr lvl="0"/>
            <a:r>
              <a:rPr lang="en-US" dirty="0"/>
              <a:t>Click to edit slide content</a:t>
            </a:r>
          </a:p>
        </p:txBody>
      </p:sp>
      <p:sp>
        <p:nvSpPr>
          <p:cNvPr id="12" name="Text Placeholder 11"/>
          <p:cNvSpPr>
            <a:spLocks noGrp="1"/>
          </p:cNvSpPr>
          <p:nvPr>
            <p:ph type="body" sz="quarter" idx="12" hasCustomPrompt="1"/>
          </p:nvPr>
        </p:nvSpPr>
        <p:spPr>
          <a:xfrm>
            <a:off x="2438400" y="1219200"/>
            <a:ext cx="4876800" cy="4875781"/>
          </a:xfrm>
          <a:solidFill>
            <a:schemeClr val="accent6"/>
          </a:solidFill>
        </p:spPr>
        <p:txBody>
          <a:bodyPr>
            <a:noAutofit/>
          </a:bodyPr>
          <a:lstStyle>
            <a:lvl1pPr>
              <a:lnSpc>
                <a:spcPct val="120000"/>
              </a:lnSpc>
              <a:defRPr sz="1900">
                <a:solidFill>
                  <a:schemeClr val="bg1"/>
                </a:solidFill>
              </a:defRPr>
            </a:lvl1pPr>
            <a:lvl2pPr>
              <a:lnSpc>
                <a:spcPct val="120000"/>
              </a:lnSpc>
              <a:defRPr sz="1900">
                <a:solidFill>
                  <a:schemeClr val="bg1"/>
                </a:solidFill>
              </a:defRPr>
            </a:lvl2pPr>
            <a:lvl3pPr>
              <a:lnSpc>
                <a:spcPct val="120000"/>
              </a:lnSpc>
              <a:defRPr sz="1900">
                <a:solidFill>
                  <a:schemeClr val="bg1"/>
                </a:solidFill>
              </a:defRPr>
            </a:lvl3pPr>
            <a:lvl4pPr>
              <a:lnSpc>
                <a:spcPct val="120000"/>
              </a:lnSpc>
              <a:defRPr sz="1900">
                <a:solidFill>
                  <a:schemeClr val="bg1"/>
                </a:solidFill>
              </a:defRPr>
            </a:lvl4pPr>
            <a:lvl5pPr>
              <a:lnSpc>
                <a:spcPct val="120000"/>
              </a:lnSpc>
              <a:defRPr sz="1900">
                <a:solidFill>
                  <a:schemeClr val="bg1"/>
                </a:solidFill>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1"/>
          <p:cNvSpPr>
            <a:spLocks noGrp="1"/>
          </p:cNvSpPr>
          <p:nvPr>
            <p:ph type="body" sz="quarter" idx="14" hasCustomPrompt="1"/>
          </p:nvPr>
        </p:nvSpPr>
        <p:spPr>
          <a:xfrm>
            <a:off x="7315200" y="1219200"/>
            <a:ext cx="4876800" cy="4875781"/>
          </a:xfrm>
          <a:solidFill>
            <a:schemeClr val="tx1"/>
          </a:solidFill>
        </p:spPr>
        <p:txBody>
          <a:bodyPr>
            <a:noAutofit/>
          </a:bodyPr>
          <a:lstStyle>
            <a:lvl1pPr>
              <a:lnSpc>
                <a:spcPct val="120000"/>
              </a:lnSpc>
              <a:defRPr sz="1900">
                <a:solidFill>
                  <a:srgbClr val="000000"/>
                </a:solidFill>
              </a:defRPr>
            </a:lvl1pPr>
            <a:lvl2pPr>
              <a:lnSpc>
                <a:spcPct val="120000"/>
              </a:lnSpc>
              <a:defRPr sz="1900">
                <a:solidFill>
                  <a:srgbClr val="000000"/>
                </a:solidFill>
              </a:defRPr>
            </a:lvl2pPr>
            <a:lvl3pPr>
              <a:lnSpc>
                <a:spcPct val="120000"/>
              </a:lnSpc>
              <a:defRPr sz="1900">
                <a:solidFill>
                  <a:srgbClr val="000000"/>
                </a:solidFill>
              </a:defRPr>
            </a:lvl3pPr>
            <a:lvl4pPr>
              <a:lnSpc>
                <a:spcPct val="120000"/>
              </a:lnSpc>
              <a:defRPr sz="1900">
                <a:solidFill>
                  <a:srgbClr val="000000"/>
                </a:solidFill>
              </a:defRPr>
            </a:lvl4pPr>
            <a:lvl5pPr>
              <a:lnSpc>
                <a:spcPct val="120000"/>
              </a:lnSpc>
              <a:defRPr sz="1900">
                <a:solidFill>
                  <a:srgbClr val="000000"/>
                </a:solidFill>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10565429"/>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992555" y="6566924"/>
            <a:ext cx="220688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a:t>
            </a:r>
          </a:p>
        </p:txBody>
      </p:sp>
    </p:spTree>
    <p:extLst>
      <p:ext uri="{BB962C8B-B14F-4D97-AF65-F5344CB8AC3E}">
        <p14:creationId xmlns:p14="http://schemas.microsoft.com/office/powerpoint/2010/main" val="2375914237"/>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688667"/>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992555" y="6566924"/>
            <a:ext cx="220688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a:t>
            </a:r>
          </a:p>
        </p:txBody>
      </p:sp>
    </p:spTree>
    <p:extLst>
      <p:ext uri="{BB962C8B-B14F-4D97-AF65-F5344CB8AC3E}">
        <p14:creationId xmlns:p14="http://schemas.microsoft.com/office/powerpoint/2010/main" val="2718925263"/>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494683"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1494371"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2525084"/>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877497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992555" y="6566924"/>
            <a:ext cx="220688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a:t>
            </a:r>
          </a:p>
        </p:txBody>
      </p:sp>
    </p:spTree>
    <p:extLst>
      <p:ext uri="{BB962C8B-B14F-4D97-AF65-F5344CB8AC3E}">
        <p14:creationId xmlns:p14="http://schemas.microsoft.com/office/powerpoint/2010/main" val="1356369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Emphasis content - Large">
    <p:spTree>
      <p:nvGrpSpPr>
        <p:cNvPr id="1" name=""/>
        <p:cNvGrpSpPr/>
        <p:nvPr/>
      </p:nvGrpSpPr>
      <p:grpSpPr>
        <a:xfrm>
          <a:off x="0" y="0"/>
          <a:ext cx="0" cy="0"/>
          <a:chOff x="0" y="0"/>
          <a:chExt cx="0" cy="0"/>
        </a:xfrm>
      </p:grpSpPr>
      <p:sp>
        <p:nvSpPr>
          <p:cNvPr id="3" name="Title 1"/>
          <p:cNvSpPr>
            <a:spLocks noGrp="1"/>
          </p:cNvSpPr>
          <p:nvPr>
            <p:ph type="title"/>
          </p:nvPr>
        </p:nvSpPr>
        <p:spPr>
          <a:xfrm>
            <a:off x="1" y="0"/>
            <a:ext cx="12192000" cy="6858000"/>
          </a:xfrm>
          <a:solidFill>
            <a:schemeClr val="accent1"/>
          </a:solidFill>
        </p:spPr>
        <p:txBody>
          <a:bodyPr lIns="548640" rIns="4572000" anchor="ctr" anchorCtr="0">
            <a:noAutofit/>
          </a:bodyPr>
          <a:lstStyle>
            <a:lvl1pPr marL="0">
              <a:spcBef>
                <a:spcPts val="0"/>
              </a:spcBef>
              <a:defRPr sz="7198">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2159393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89311"/>
          </a:xfrm>
          <a:prstGeom prst="rect">
            <a:avLst/>
          </a:prstGeom>
        </p:spPr>
        <p:txBody>
          <a:bodyPr/>
          <a:lstStyle>
            <a:lvl1pPr marL="0" indent="0">
              <a:spcBef>
                <a:spcPts val="2400"/>
              </a:spcBef>
              <a:buNone/>
              <a:defRPr sz="4000">
                <a:solidFill>
                  <a:schemeClr val="accent2"/>
                </a:solidFill>
                <a:latin typeface="+mj-lt"/>
              </a:defRPr>
            </a:lvl1pPr>
            <a:lvl2pPr marL="0" indent="0">
              <a:buNone/>
              <a:defRPr sz="2000">
                <a:gradFill>
                  <a:gsLst>
                    <a:gs pos="100000">
                      <a:schemeClr val="tx1"/>
                    </a:gs>
                    <a:gs pos="6000">
                      <a:schemeClr val="tx1"/>
                    </a:gs>
                  </a:gsLst>
                  <a:lin ang="5400000" scaled="0"/>
                </a:gradFill>
              </a:defRPr>
            </a:lvl2pPr>
            <a:lvl3pPr marL="231730" indent="0">
              <a:buNone/>
              <a:defRPr sz="2000">
                <a:gradFill>
                  <a:gsLst>
                    <a:gs pos="100000">
                      <a:schemeClr val="tx1"/>
                    </a:gs>
                    <a:gs pos="6000">
                      <a:schemeClr val="tx1"/>
                    </a:gs>
                  </a:gsLst>
                  <a:lin ang="5400000" scaled="0"/>
                </a:gradFill>
              </a:defRPr>
            </a:lvl3pPr>
            <a:lvl4pPr marL="457112" indent="0">
              <a:buNone/>
              <a:defRPr sz="2000">
                <a:gradFill>
                  <a:gsLst>
                    <a:gs pos="100000">
                      <a:schemeClr val="tx1"/>
                    </a:gs>
                    <a:gs pos="6000">
                      <a:schemeClr val="tx1"/>
                    </a:gs>
                  </a:gsLst>
                  <a:lin ang="5400000" scaled="0"/>
                </a:gradFill>
              </a:defRPr>
            </a:lvl4pPr>
            <a:lvl5pPr marL="693604" indent="0">
              <a:buNone/>
              <a:defRPr sz="2000">
                <a:gradFill>
                  <a:gsLst>
                    <a:gs pos="100000">
                      <a:schemeClr val="tx1"/>
                    </a:gs>
                    <a:gs pos="6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2716837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tx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28601" y="361950"/>
            <a:ext cx="11811000" cy="5962650"/>
          </a:xfrm>
          <a:prstGeom prst="rect">
            <a:avLst/>
          </a:prstGeom>
        </p:spPr>
        <p:txBody>
          <a:bodyPr vert="horz" lIns="91427" tIns="45713" rIns="91427" bIns="45713"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dirty="0">
                <a:solidFill>
                  <a:srgbClr val="505050"/>
                </a:solidFill>
              </a:rPr>
              <a:t>Conditions and Terms of Use</a:t>
            </a:r>
          </a:p>
          <a:p>
            <a:r>
              <a:rPr lang="en-US" sz="1500" dirty="0">
                <a:solidFill>
                  <a:srgbClr val="D83B01"/>
                </a:solidFill>
              </a:rPr>
              <a:t>Microsoft Confidential</a:t>
            </a:r>
          </a:p>
          <a:p>
            <a:r>
              <a:rPr lang="en-US" sz="1800" dirty="0">
                <a:solidFill>
                  <a:srgbClr val="50505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dirty="0">
                <a:solidFill>
                  <a:srgbClr val="50505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dirty="0">
                <a:solidFill>
                  <a:srgbClr val="50505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dirty="0">
              <a:solidFill>
                <a:srgbClr val="505050"/>
              </a:solidFill>
            </a:endParaRPr>
          </a:p>
          <a:p>
            <a:r>
              <a:rPr lang="en-US" sz="2300" b="1" dirty="0">
                <a:solidFill>
                  <a:srgbClr val="505050"/>
                </a:solidFill>
              </a:rPr>
              <a:t>Copyright and Trademarks </a:t>
            </a:r>
          </a:p>
          <a:p>
            <a:r>
              <a:rPr lang="en-US" sz="1500" dirty="0">
                <a:solidFill>
                  <a:srgbClr val="D83B01"/>
                </a:solidFill>
              </a:rPr>
              <a:t>© 2015 Microsoft Corporation. All rights reserved.</a:t>
            </a:r>
          </a:p>
          <a:p>
            <a:r>
              <a:rPr lang="en-US" sz="1800" dirty="0">
                <a:solidFill>
                  <a:srgbClr val="50505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dirty="0">
                <a:solidFill>
                  <a:srgbClr val="50505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dirty="0">
                <a:solidFill>
                  <a:srgbClr val="505050"/>
                </a:solidFill>
              </a:rPr>
              <a:t>For more information, see </a:t>
            </a:r>
            <a:r>
              <a:rPr lang="en-US" sz="1800" b="1" dirty="0">
                <a:solidFill>
                  <a:srgbClr val="505050"/>
                </a:solidFill>
              </a:rPr>
              <a:t>Use of Microsoft Copyrighted Content </a:t>
            </a:r>
            <a:r>
              <a:rPr lang="en-US" sz="1800" dirty="0">
                <a:solidFill>
                  <a:srgbClr val="505050"/>
                </a:solidFill>
              </a:rPr>
              <a:t>at</a:t>
            </a:r>
            <a:br>
              <a:rPr lang="en-US" sz="1800" dirty="0">
                <a:solidFill>
                  <a:srgbClr val="505050"/>
                </a:solidFill>
              </a:rPr>
            </a:br>
            <a:r>
              <a:rPr lang="en-US" sz="1800" dirty="0">
                <a:solidFill>
                  <a:srgbClr val="FF0000"/>
                </a:solidFill>
                <a:hlinkClick r:id="rId2"/>
              </a:rPr>
              <a:t>http://www.microsoft.com/about/legal/permissions/</a:t>
            </a:r>
            <a:endParaRPr lang="en-US" sz="1800" dirty="0">
              <a:solidFill>
                <a:srgbClr val="FF0000"/>
              </a:solidFill>
            </a:endParaRPr>
          </a:p>
          <a:p>
            <a:r>
              <a:rPr lang="en-US" sz="1800" dirty="0">
                <a:solidFill>
                  <a:srgbClr val="505050"/>
                </a:solidFill>
              </a:rPr>
              <a:t>Microsoft®, Internet Explorer®, Outlook®, OneDrive®,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32761254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1181862"/>
          </a:xfrm>
          <a:noFill/>
        </p:spPr>
        <p:txBody>
          <a:bodyPr tIns="91440" bIns="91440" anchor="t" anchorCtr="0">
            <a:spAutoFit/>
          </a:bodyPr>
          <a:lstStyle>
            <a:lvl1pPr>
              <a:defRPr sz="7200" spc="-98" baseline="0">
                <a:solidFill>
                  <a:schemeClr val="tx1"/>
                </a:solidFill>
              </a:defRPr>
            </a:lvl1pPr>
          </a:lstStyle>
          <a:p>
            <a:r>
              <a:rPr lang="en-US" dirty="0"/>
              <a:t>Demo title</a:t>
            </a:r>
          </a:p>
        </p:txBody>
      </p:sp>
    </p:spTree>
    <p:extLst>
      <p:ext uri="{BB962C8B-B14F-4D97-AF65-F5344CB8AC3E}">
        <p14:creationId xmlns:p14="http://schemas.microsoft.com/office/powerpoint/2010/main" val="2506149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48398844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9859" y="484298"/>
            <a:ext cx="7002045" cy="1344828"/>
          </a:xfrm>
          <a:prstGeom prst="rect">
            <a:avLst/>
          </a:prstGeom>
        </p:spPr>
      </p:pic>
    </p:spTree>
    <p:extLst>
      <p:ext uri="{BB962C8B-B14F-4D97-AF65-F5344CB8AC3E}">
        <p14:creationId xmlns:p14="http://schemas.microsoft.com/office/powerpoint/2010/main" val="3747183337"/>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0" name="Rectangle 7"/>
          <p:cNvSpPr>
            <a:spLocks noChangeArrowheads="1"/>
          </p:cNvSpPr>
          <p:nvPr/>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1" name="Rectangle 8"/>
          <p:cNvSpPr>
            <a:spLocks noChangeArrowheads="1"/>
          </p:cNvSpPr>
          <p:nvPr/>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4"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5811879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p:ext uri="{DCECCB84-F9BA-43D5-87BE-67443E8EF086}">
      <p15:sldGuideLst xmlns:p15="http://schemas.microsoft.com/office/powerpoint/2012/main">
        <p15:guide id="1" orient="horz" pos="4406">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4"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584805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89450553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04679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992555" y="6566924"/>
            <a:ext cx="220688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a:t>
            </a:r>
          </a:p>
        </p:txBody>
      </p:sp>
    </p:spTree>
    <p:extLst>
      <p:ext uri="{BB962C8B-B14F-4D97-AF65-F5344CB8AC3E}">
        <p14:creationId xmlns:p14="http://schemas.microsoft.com/office/powerpoint/2010/main" val="189409212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p:nvPicPr>
        <p:blipFill>
          <a:blip r:embed="rId2"/>
          <a:stretch>
            <a:fillRect/>
          </a:stretch>
        </p:blipFill>
        <p:spPr>
          <a:xfrm>
            <a:off x="-217" y="3015596"/>
            <a:ext cx="12192434" cy="3227867"/>
          </a:xfrm>
          <a:prstGeom prst="rect">
            <a:avLst/>
          </a:prstGeom>
        </p:spPr>
      </p:pic>
    </p:spTree>
    <p:extLst>
      <p:ext uri="{BB962C8B-B14F-4D97-AF65-F5344CB8AC3E}">
        <p14:creationId xmlns:p14="http://schemas.microsoft.com/office/powerpoint/2010/main" val="2380646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54931681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3664049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14325712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38656407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53958138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28904836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674917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3"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731581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0861926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992555" y="6566924"/>
            <a:ext cx="220688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a:t>
            </a:r>
          </a:p>
        </p:txBody>
      </p:sp>
    </p:spTree>
    <p:extLst>
      <p:ext uri="{BB962C8B-B14F-4D97-AF65-F5344CB8AC3E}">
        <p14:creationId xmlns:p14="http://schemas.microsoft.com/office/powerpoint/2010/main" val="216264516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54959571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6418457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16080360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70947287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1190572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80429292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61563955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14687772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38760665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324267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991239" y="6566898"/>
            <a:ext cx="220951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latin typeface="Segoe Semibold" pitchFamily="34" charset="0"/>
              </a:rPr>
              <a:t>MICROSOFT CONFIDENTIAL</a:t>
            </a:r>
          </a:p>
        </p:txBody>
      </p:sp>
    </p:spTree>
    <p:extLst>
      <p:ext uri="{BB962C8B-B14F-4D97-AF65-F5344CB8AC3E}">
        <p14:creationId xmlns:p14="http://schemas.microsoft.com/office/powerpoint/2010/main" val="20181336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00559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1593432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391655978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6761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8" y="484299"/>
            <a:ext cx="7001078" cy="1297638"/>
          </a:xfrm>
          <a:prstGeom prst="rect">
            <a:avLst/>
          </a:prstGeom>
        </p:spPr>
      </p:pic>
    </p:spTree>
    <p:extLst>
      <p:ext uri="{BB962C8B-B14F-4D97-AF65-F5344CB8AC3E}">
        <p14:creationId xmlns:p14="http://schemas.microsoft.com/office/powerpoint/2010/main" val="2894201706"/>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6637166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p:ext uri="{DCECCB84-F9BA-43D5-87BE-67443E8EF086}">
      <p15:sldGuideLst xmlns:p15="http://schemas.microsoft.com/office/powerpoint/2012/main">
        <p15:guide id="1" orient="horz" pos="4406">
          <p15:clr>
            <a:srgbClr val="C35E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4276285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97027017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59746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pic>
        <p:nvPicPr>
          <p:cNvPr id="9" name="Picture 8"/>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3611281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984169" y="6566898"/>
            <a:ext cx="2223661"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1" spc="147" dirty="0">
                <a:gradFill>
                  <a:gsLst>
                    <a:gs pos="0">
                      <a:srgbClr val="FFFFFF">
                        <a:alpha val="50000"/>
                      </a:srgbClr>
                    </a:gs>
                    <a:gs pos="86000">
                      <a:srgbClr val="FFFFFF">
                        <a:alpha val="50000"/>
                      </a:srgbClr>
                    </a:gs>
                  </a:gsLst>
                  <a:lin ang="5400000" scaled="0"/>
                </a:gradFill>
                <a:latin typeface="Segoe Semibold" pitchFamily="34" charset="0"/>
              </a:rPr>
              <a:t>MICROSOFT CONFIDENTIAL</a:t>
            </a:r>
          </a:p>
        </p:txBody>
      </p:sp>
    </p:spTree>
    <p:extLst>
      <p:ext uri="{BB962C8B-B14F-4D97-AF65-F5344CB8AC3E}">
        <p14:creationId xmlns:p14="http://schemas.microsoft.com/office/powerpoint/2010/main" val="141177385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08099627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81005601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6378427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412576110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31099274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11679709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3005693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5829258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59321997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27338585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991241" y="6566898"/>
            <a:ext cx="2209517"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a:t>
            </a:r>
          </a:p>
        </p:txBody>
      </p:sp>
    </p:spTree>
    <p:extLst>
      <p:ext uri="{BB962C8B-B14F-4D97-AF65-F5344CB8AC3E}">
        <p14:creationId xmlns:p14="http://schemas.microsoft.com/office/powerpoint/2010/main" val="182373326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43465847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424925003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59865705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36630195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90002730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82810318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9203792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8030450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37053154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387904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991241" y="6566898"/>
            <a:ext cx="2209517"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a:t>
            </a:r>
          </a:p>
        </p:txBody>
      </p:sp>
    </p:spTree>
    <p:extLst>
      <p:ext uri="{BB962C8B-B14F-4D97-AF65-F5344CB8AC3E}">
        <p14:creationId xmlns:p14="http://schemas.microsoft.com/office/powerpoint/2010/main" val="594937224"/>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8" y="484299"/>
            <a:ext cx="7001078" cy="1297638"/>
          </a:xfrm>
          <a:prstGeom prst="rect">
            <a:avLst/>
          </a:prstGeom>
        </p:spPr>
      </p:pic>
    </p:spTree>
    <p:extLst>
      <p:ext uri="{BB962C8B-B14F-4D97-AF65-F5344CB8AC3E}">
        <p14:creationId xmlns:p14="http://schemas.microsoft.com/office/powerpoint/2010/main" val="2726896106"/>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6520625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p:ext uri="{DCECCB84-F9BA-43D5-87BE-67443E8EF086}">
      <p15:sldGuideLst xmlns:p15="http://schemas.microsoft.com/office/powerpoint/2012/main">
        <p15:guide id="1" orient="horz" pos="4406">
          <p15:clr>
            <a:srgbClr val="C35E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00651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51216276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781220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pic>
        <p:nvPicPr>
          <p:cNvPr id="9" name="Picture 8"/>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262032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99503597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16768140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16745110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9934704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32.xml"/><Relationship Id="rId18" Type="http://schemas.openxmlformats.org/officeDocument/2006/relationships/slideLayout" Target="../slideLayouts/slideLayout237.xml"/><Relationship Id="rId26" Type="http://schemas.openxmlformats.org/officeDocument/2006/relationships/slideLayout" Target="../slideLayouts/slideLayout245.xml"/><Relationship Id="rId39" Type="http://schemas.openxmlformats.org/officeDocument/2006/relationships/slideLayout" Target="../slideLayouts/slideLayout258.xml"/><Relationship Id="rId21" Type="http://schemas.openxmlformats.org/officeDocument/2006/relationships/slideLayout" Target="../slideLayouts/slideLayout240.xml"/><Relationship Id="rId34" Type="http://schemas.openxmlformats.org/officeDocument/2006/relationships/slideLayout" Target="../slideLayouts/slideLayout253.xml"/><Relationship Id="rId7" Type="http://schemas.openxmlformats.org/officeDocument/2006/relationships/slideLayout" Target="../slideLayouts/slideLayout226.xml"/><Relationship Id="rId12" Type="http://schemas.openxmlformats.org/officeDocument/2006/relationships/slideLayout" Target="../slideLayouts/slideLayout231.xml"/><Relationship Id="rId17" Type="http://schemas.openxmlformats.org/officeDocument/2006/relationships/slideLayout" Target="../slideLayouts/slideLayout236.xml"/><Relationship Id="rId25" Type="http://schemas.openxmlformats.org/officeDocument/2006/relationships/slideLayout" Target="../slideLayouts/slideLayout244.xml"/><Relationship Id="rId33" Type="http://schemas.openxmlformats.org/officeDocument/2006/relationships/slideLayout" Target="../slideLayouts/slideLayout252.xml"/><Relationship Id="rId38" Type="http://schemas.openxmlformats.org/officeDocument/2006/relationships/slideLayout" Target="../slideLayouts/slideLayout257.xml"/><Relationship Id="rId2" Type="http://schemas.openxmlformats.org/officeDocument/2006/relationships/slideLayout" Target="../slideLayouts/slideLayout221.xml"/><Relationship Id="rId16" Type="http://schemas.openxmlformats.org/officeDocument/2006/relationships/slideLayout" Target="../slideLayouts/slideLayout235.xml"/><Relationship Id="rId20" Type="http://schemas.openxmlformats.org/officeDocument/2006/relationships/slideLayout" Target="../slideLayouts/slideLayout239.xml"/><Relationship Id="rId29" Type="http://schemas.openxmlformats.org/officeDocument/2006/relationships/slideLayout" Target="../slideLayouts/slideLayout248.xml"/><Relationship Id="rId1" Type="http://schemas.openxmlformats.org/officeDocument/2006/relationships/slideLayout" Target="../slideLayouts/slideLayout220.xml"/><Relationship Id="rId6" Type="http://schemas.openxmlformats.org/officeDocument/2006/relationships/slideLayout" Target="../slideLayouts/slideLayout225.xml"/><Relationship Id="rId11" Type="http://schemas.openxmlformats.org/officeDocument/2006/relationships/slideLayout" Target="../slideLayouts/slideLayout230.xml"/><Relationship Id="rId24" Type="http://schemas.openxmlformats.org/officeDocument/2006/relationships/slideLayout" Target="../slideLayouts/slideLayout243.xml"/><Relationship Id="rId32" Type="http://schemas.openxmlformats.org/officeDocument/2006/relationships/slideLayout" Target="../slideLayouts/slideLayout251.xml"/><Relationship Id="rId37" Type="http://schemas.openxmlformats.org/officeDocument/2006/relationships/slideLayout" Target="../slideLayouts/slideLayout256.xml"/><Relationship Id="rId40" Type="http://schemas.openxmlformats.org/officeDocument/2006/relationships/theme" Target="../theme/theme10.xml"/><Relationship Id="rId5" Type="http://schemas.openxmlformats.org/officeDocument/2006/relationships/slideLayout" Target="../slideLayouts/slideLayout224.xml"/><Relationship Id="rId15" Type="http://schemas.openxmlformats.org/officeDocument/2006/relationships/slideLayout" Target="../slideLayouts/slideLayout234.xml"/><Relationship Id="rId23" Type="http://schemas.openxmlformats.org/officeDocument/2006/relationships/slideLayout" Target="../slideLayouts/slideLayout242.xml"/><Relationship Id="rId28" Type="http://schemas.openxmlformats.org/officeDocument/2006/relationships/slideLayout" Target="../slideLayouts/slideLayout247.xml"/><Relationship Id="rId36" Type="http://schemas.openxmlformats.org/officeDocument/2006/relationships/slideLayout" Target="../slideLayouts/slideLayout255.xml"/><Relationship Id="rId10" Type="http://schemas.openxmlformats.org/officeDocument/2006/relationships/slideLayout" Target="../slideLayouts/slideLayout229.xml"/><Relationship Id="rId19" Type="http://schemas.openxmlformats.org/officeDocument/2006/relationships/slideLayout" Target="../slideLayouts/slideLayout238.xml"/><Relationship Id="rId31" Type="http://schemas.openxmlformats.org/officeDocument/2006/relationships/slideLayout" Target="../slideLayouts/slideLayout250.xml"/><Relationship Id="rId4" Type="http://schemas.openxmlformats.org/officeDocument/2006/relationships/slideLayout" Target="../slideLayouts/slideLayout223.xml"/><Relationship Id="rId9" Type="http://schemas.openxmlformats.org/officeDocument/2006/relationships/slideLayout" Target="../slideLayouts/slideLayout228.xml"/><Relationship Id="rId14" Type="http://schemas.openxmlformats.org/officeDocument/2006/relationships/slideLayout" Target="../slideLayouts/slideLayout233.xml"/><Relationship Id="rId22" Type="http://schemas.openxmlformats.org/officeDocument/2006/relationships/slideLayout" Target="../slideLayouts/slideLayout241.xml"/><Relationship Id="rId27" Type="http://schemas.openxmlformats.org/officeDocument/2006/relationships/slideLayout" Target="../slideLayouts/slideLayout246.xml"/><Relationship Id="rId30" Type="http://schemas.openxmlformats.org/officeDocument/2006/relationships/slideLayout" Target="../slideLayouts/slideLayout249.xml"/><Relationship Id="rId35" Type="http://schemas.openxmlformats.org/officeDocument/2006/relationships/slideLayout" Target="../slideLayouts/slideLayout254.xml"/><Relationship Id="rId8" Type="http://schemas.openxmlformats.org/officeDocument/2006/relationships/slideLayout" Target="../slideLayouts/slideLayout227.xml"/><Relationship Id="rId3" Type="http://schemas.openxmlformats.org/officeDocument/2006/relationships/slideLayout" Target="../slideLayouts/slideLayout222.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71.xml"/><Relationship Id="rId18" Type="http://schemas.openxmlformats.org/officeDocument/2006/relationships/slideLayout" Target="../slideLayouts/slideLayout276.xml"/><Relationship Id="rId26" Type="http://schemas.openxmlformats.org/officeDocument/2006/relationships/slideLayout" Target="../slideLayouts/slideLayout284.xml"/><Relationship Id="rId39" Type="http://schemas.openxmlformats.org/officeDocument/2006/relationships/slideLayout" Target="../slideLayouts/slideLayout297.xml"/><Relationship Id="rId21" Type="http://schemas.openxmlformats.org/officeDocument/2006/relationships/slideLayout" Target="../slideLayouts/slideLayout279.xml"/><Relationship Id="rId34" Type="http://schemas.openxmlformats.org/officeDocument/2006/relationships/slideLayout" Target="../slideLayouts/slideLayout292.xml"/><Relationship Id="rId42" Type="http://schemas.openxmlformats.org/officeDocument/2006/relationships/image" Target="../media/image13.png"/><Relationship Id="rId7" Type="http://schemas.openxmlformats.org/officeDocument/2006/relationships/slideLayout" Target="../slideLayouts/slideLayout265.xml"/><Relationship Id="rId2" Type="http://schemas.openxmlformats.org/officeDocument/2006/relationships/slideLayout" Target="../slideLayouts/slideLayout260.xml"/><Relationship Id="rId16" Type="http://schemas.openxmlformats.org/officeDocument/2006/relationships/slideLayout" Target="../slideLayouts/slideLayout274.xml"/><Relationship Id="rId20" Type="http://schemas.openxmlformats.org/officeDocument/2006/relationships/slideLayout" Target="../slideLayouts/slideLayout278.xml"/><Relationship Id="rId29" Type="http://schemas.openxmlformats.org/officeDocument/2006/relationships/slideLayout" Target="../slideLayouts/slideLayout287.xml"/><Relationship Id="rId41" Type="http://schemas.openxmlformats.org/officeDocument/2006/relationships/theme" Target="../theme/theme11.xml"/><Relationship Id="rId1" Type="http://schemas.openxmlformats.org/officeDocument/2006/relationships/slideLayout" Target="../slideLayouts/slideLayout259.xml"/><Relationship Id="rId6" Type="http://schemas.openxmlformats.org/officeDocument/2006/relationships/slideLayout" Target="../slideLayouts/slideLayout264.xml"/><Relationship Id="rId11" Type="http://schemas.openxmlformats.org/officeDocument/2006/relationships/slideLayout" Target="../slideLayouts/slideLayout269.xml"/><Relationship Id="rId24" Type="http://schemas.openxmlformats.org/officeDocument/2006/relationships/slideLayout" Target="../slideLayouts/slideLayout282.xml"/><Relationship Id="rId32" Type="http://schemas.openxmlformats.org/officeDocument/2006/relationships/slideLayout" Target="../slideLayouts/slideLayout290.xml"/><Relationship Id="rId37" Type="http://schemas.openxmlformats.org/officeDocument/2006/relationships/slideLayout" Target="../slideLayouts/slideLayout295.xml"/><Relationship Id="rId40" Type="http://schemas.openxmlformats.org/officeDocument/2006/relationships/slideLayout" Target="../slideLayouts/slideLayout298.xml"/><Relationship Id="rId5" Type="http://schemas.openxmlformats.org/officeDocument/2006/relationships/slideLayout" Target="../slideLayouts/slideLayout263.xml"/><Relationship Id="rId15" Type="http://schemas.openxmlformats.org/officeDocument/2006/relationships/slideLayout" Target="../slideLayouts/slideLayout273.xml"/><Relationship Id="rId23" Type="http://schemas.openxmlformats.org/officeDocument/2006/relationships/slideLayout" Target="../slideLayouts/slideLayout281.xml"/><Relationship Id="rId28" Type="http://schemas.openxmlformats.org/officeDocument/2006/relationships/slideLayout" Target="../slideLayouts/slideLayout286.xml"/><Relationship Id="rId36" Type="http://schemas.openxmlformats.org/officeDocument/2006/relationships/slideLayout" Target="../slideLayouts/slideLayout294.xml"/><Relationship Id="rId10" Type="http://schemas.openxmlformats.org/officeDocument/2006/relationships/slideLayout" Target="../slideLayouts/slideLayout268.xml"/><Relationship Id="rId19" Type="http://schemas.openxmlformats.org/officeDocument/2006/relationships/slideLayout" Target="../slideLayouts/slideLayout277.xml"/><Relationship Id="rId31" Type="http://schemas.openxmlformats.org/officeDocument/2006/relationships/slideLayout" Target="../slideLayouts/slideLayout289.xml"/><Relationship Id="rId4" Type="http://schemas.openxmlformats.org/officeDocument/2006/relationships/slideLayout" Target="../slideLayouts/slideLayout262.xml"/><Relationship Id="rId9" Type="http://schemas.openxmlformats.org/officeDocument/2006/relationships/slideLayout" Target="../slideLayouts/slideLayout267.xml"/><Relationship Id="rId14" Type="http://schemas.openxmlformats.org/officeDocument/2006/relationships/slideLayout" Target="../slideLayouts/slideLayout272.xml"/><Relationship Id="rId22" Type="http://schemas.openxmlformats.org/officeDocument/2006/relationships/slideLayout" Target="../slideLayouts/slideLayout280.xml"/><Relationship Id="rId27" Type="http://schemas.openxmlformats.org/officeDocument/2006/relationships/slideLayout" Target="../slideLayouts/slideLayout285.xml"/><Relationship Id="rId30" Type="http://schemas.openxmlformats.org/officeDocument/2006/relationships/slideLayout" Target="../slideLayouts/slideLayout288.xml"/><Relationship Id="rId35" Type="http://schemas.openxmlformats.org/officeDocument/2006/relationships/slideLayout" Target="../slideLayouts/slideLayout293.xml"/><Relationship Id="rId8" Type="http://schemas.openxmlformats.org/officeDocument/2006/relationships/slideLayout" Target="../slideLayouts/slideLayout266.xml"/><Relationship Id="rId3" Type="http://schemas.openxmlformats.org/officeDocument/2006/relationships/slideLayout" Target="../slideLayouts/slideLayout261.xml"/><Relationship Id="rId12" Type="http://schemas.openxmlformats.org/officeDocument/2006/relationships/slideLayout" Target="../slideLayouts/slideLayout270.xml"/><Relationship Id="rId17" Type="http://schemas.openxmlformats.org/officeDocument/2006/relationships/slideLayout" Target="../slideLayouts/slideLayout275.xml"/><Relationship Id="rId25" Type="http://schemas.openxmlformats.org/officeDocument/2006/relationships/slideLayout" Target="../slideLayouts/slideLayout283.xml"/><Relationship Id="rId33" Type="http://schemas.openxmlformats.org/officeDocument/2006/relationships/slideLayout" Target="../slideLayouts/slideLayout291.xml"/><Relationship Id="rId38" Type="http://schemas.openxmlformats.org/officeDocument/2006/relationships/slideLayout" Target="../slideLayouts/slideLayout29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image" Target="../media/image1.pn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image" Target="../media/image1.png"/><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image" Target="../media/image1.png"/><Relationship Id="rId10" Type="http://schemas.openxmlformats.org/officeDocument/2006/relationships/slideLayout" Target="../slideLayouts/slideLayout99.xml"/><Relationship Id="rId19" Type="http://schemas.openxmlformats.org/officeDocument/2006/relationships/slideLayout" Target="../slideLayouts/slideLayout108.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18.xml"/><Relationship Id="rId7" Type="http://schemas.openxmlformats.org/officeDocument/2006/relationships/image" Target="../media/image13.png"/><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theme" Target="../theme/theme5.xml"/><Relationship Id="rId5" Type="http://schemas.openxmlformats.org/officeDocument/2006/relationships/slideLayout" Target="../slideLayouts/slideLayout120.xml"/><Relationship Id="rId4" Type="http://schemas.openxmlformats.org/officeDocument/2006/relationships/slideLayout" Target="../slideLayouts/slideLayout11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image" Target="../media/image13.png"/><Relationship Id="rId2" Type="http://schemas.openxmlformats.org/officeDocument/2006/relationships/slideLayout" Target="../slideLayouts/slideLayout122.xml"/><Relationship Id="rId16" Type="http://schemas.openxmlformats.org/officeDocument/2006/relationships/theme" Target="../theme/theme6.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5" Type="http://schemas.openxmlformats.org/officeDocument/2006/relationships/slideLayout" Target="../slideLayouts/slideLayout13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image" Target="../media/image1.png"/><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26" Type="http://schemas.openxmlformats.org/officeDocument/2006/relationships/slideLayout" Target="../slideLayouts/slideLayout182.xml"/><Relationship Id="rId39" Type="http://schemas.openxmlformats.org/officeDocument/2006/relationships/slideLayout" Target="../slideLayouts/slideLayout195.xml"/><Relationship Id="rId21" Type="http://schemas.openxmlformats.org/officeDocument/2006/relationships/slideLayout" Target="../slideLayouts/slideLayout177.xml"/><Relationship Id="rId34" Type="http://schemas.openxmlformats.org/officeDocument/2006/relationships/slideLayout" Target="../slideLayouts/slideLayout190.xml"/><Relationship Id="rId42" Type="http://schemas.openxmlformats.org/officeDocument/2006/relationships/slideLayout" Target="../slideLayouts/slideLayout198.xml"/><Relationship Id="rId7" Type="http://schemas.openxmlformats.org/officeDocument/2006/relationships/slideLayout" Target="../slideLayouts/slideLayout16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9" Type="http://schemas.openxmlformats.org/officeDocument/2006/relationships/slideLayout" Target="../slideLayouts/slideLayout185.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24" Type="http://schemas.openxmlformats.org/officeDocument/2006/relationships/slideLayout" Target="../slideLayouts/slideLayout180.xml"/><Relationship Id="rId32" Type="http://schemas.openxmlformats.org/officeDocument/2006/relationships/slideLayout" Target="../slideLayouts/slideLayout188.xml"/><Relationship Id="rId37" Type="http://schemas.openxmlformats.org/officeDocument/2006/relationships/slideLayout" Target="../slideLayouts/slideLayout193.xml"/><Relationship Id="rId40" Type="http://schemas.openxmlformats.org/officeDocument/2006/relationships/slideLayout" Target="../slideLayouts/slideLayout196.xml"/><Relationship Id="rId45" Type="http://schemas.openxmlformats.org/officeDocument/2006/relationships/theme" Target="../theme/theme8.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23" Type="http://schemas.openxmlformats.org/officeDocument/2006/relationships/slideLayout" Target="../slideLayouts/slideLayout179.xml"/><Relationship Id="rId28" Type="http://schemas.openxmlformats.org/officeDocument/2006/relationships/slideLayout" Target="../slideLayouts/slideLayout184.xml"/><Relationship Id="rId36" Type="http://schemas.openxmlformats.org/officeDocument/2006/relationships/slideLayout" Target="../slideLayouts/slideLayout192.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31" Type="http://schemas.openxmlformats.org/officeDocument/2006/relationships/slideLayout" Target="../slideLayouts/slideLayout187.xml"/><Relationship Id="rId44" Type="http://schemas.openxmlformats.org/officeDocument/2006/relationships/slideLayout" Target="../slideLayouts/slideLayout200.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 Id="rId22" Type="http://schemas.openxmlformats.org/officeDocument/2006/relationships/slideLayout" Target="../slideLayouts/slideLayout178.xml"/><Relationship Id="rId27" Type="http://schemas.openxmlformats.org/officeDocument/2006/relationships/slideLayout" Target="../slideLayouts/slideLayout183.xml"/><Relationship Id="rId30" Type="http://schemas.openxmlformats.org/officeDocument/2006/relationships/slideLayout" Target="../slideLayouts/slideLayout186.xml"/><Relationship Id="rId35" Type="http://schemas.openxmlformats.org/officeDocument/2006/relationships/slideLayout" Target="../slideLayouts/slideLayout191.xml"/><Relationship Id="rId43" Type="http://schemas.openxmlformats.org/officeDocument/2006/relationships/slideLayout" Target="../slideLayouts/slideLayout199.xml"/><Relationship Id="rId8" Type="http://schemas.openxmlformats.org/officeDocument/2006/relationships/slideLayout" Target="../slideLayouts/slideLayout164.xml"/><Relationship Id="rId3" Type="http://schemas.openxmlformats.org/officeDocument/2006/relationships/slideLayout" Target="../slideLayouts/slideLayout159.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5" Type="http://schemas.openxmlformats.org/officeDocument/2006/relationships/slideLayout" Target="../slideLayouts/slideLayout181.xml"/><Relationship Id="rId33" Type="http://schemas.openxmlformats.org/officeDocument/2006/relationships/slideLayout" Target="../slideLayouts/slideLayout189.xml"/><Relationship Id="rId38" Type="http://schemas.openxmlformats.org/officeDocument/2006/relationships/slideLayout" Target="../slideLayouts/slideLayout194.xml"/><Relationship Id="rId46" Type="http://schemas.openxmlformats.org/officeDocument/2006/relationships/image" Target="../media/image1.png"/><Relationship Id="rId20" Type="http://schemas.openxmlformats.org/officeDocument/2006/relationships/slideLayout" Target="../slideLayouts/slideLayout176.xml"/><Relationship Id="rId41" Type="http://schemas.openxmlformats.org/officeDocument/2006/relationships/slideLayout" Target="../slideLayouts/slideLayout19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8.xml"/><Relationship Id="rId13" Type="http://schemas.openxmlformats.org/officeDocument/2006/relationships/slideLayout" Target="../slideLayouts/slideLayout213.xml"/><Relationship Id="rId18" Type="http://schemas.openxmlformats.org/officeDocument/2006/relationships/slideLayout" Target="../slideLayouts/slideLayout218.xml"/><Relationship Id="rId3" Type="http://schemas.openxmlformats.org/officeDocument/2006/relationships/slideLayout" Target="../slideLayouts/slideLayout203.xml"/><Relationship Id="rId21" Type="http://schemas.openxmlformats.org/officeDocument/2006/relationships/image" Target="../media/image22.png"/><Relationship Id="rId7" Type="http://schemas.openxmlformats.org/officeDocument/2006/relationships/slideLayout" Target="../slideLayouts/slideLayout207.xml"/><Relationship Id="rId12" Type="http://schemas.openxmlformats.org/officeDocument/2006/relationships/slideLayout" Target="../slideLayouts/slideLayout212.xml"/><Relationship Id="rId17" Type="http://schemas.openxmlformats.org/officeDocument/2006/relationships/slideLayout" Target="../slideLayouts/slideLayout217.xml"/><Relationship Id="rId2" Type="http://schemas.openxmlformats.org/officeDocument/2006/relationships/slideLayout" Target="../slideLayouts/slideLayout202.xml"/><Relationship Id="rId16" Type="http://schemas.openxmlformats.org/officeDocument/2006/relationships/slideLayout" Target="../slideLayouts/slideLayout216.xml"/><Relationship Id="rId20" Type="http://schemas.openxmlformats.org/officeDocument/2006/relationships/theme" Target="../theme/theme9.xml"/><Relationship Id="rId1" Type="http://schemas.openxmlformats.org/officeDocument/2006/relationships/slideLayout" Target="../slideLayouts/slideLayout201.xml"/><Relationship Id="rId6" Type="http://schemas.openxmlformats.org/officeDocument/2006/relationships/slideLayout" Target="../slideLayouts/slideLayout206.xml"/><Relationship Id="rId11" Type="http://schemas.openxmlformats.org/officeDocument/2006/relationships/slideLayout" Target="../slideLayouts/slideLayout211.xml"/><Relationship Id="rId5" Type="http://schemas.openxmlformats.org/officeDocument/2006/relationships/slideLayout" Target="../slideLayouts/slideLayout205.xml"/><Relationship Id="rId15" Type="http://schemas.openxmlformats.org/officeDocument/2006/relationships/slideLayout" Target="../slideLayouts/slideLayout215.xml"/><Relationship Id="rId10" Type="http://schemas.openxmlformats.org/officeDocument/2006/relationships/slideLayout" Target="../slideLayouts/slideLayout210.xml"/><Relationship Id="rId19" Type="http://schemas.openxmlformats.org/officeDocument/2006/relationships/slideLayout" Target="../slideLayouts/slideLayout219.xml"/><Relationship Id="rId4" Type="http://schemas.openxmlformats.org/officeDocument/2006/relationships/slideLayout" Target="../slideLayouts/slideLayout204.xml"/><Relationship Id="rId9" Type="http://schemas.openxmlformats.org/officeDocument/2006/relationships/slideLayout" Target="../slideLayouts/slideLayout209.xml"/><Relationship Id="rId14" Type="http://schemas.openxmlformats.org/officeDocument/2006/relationships/slideLayout" Target="../slideLayouts/slideLayout2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6"/>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168205909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778" r:id="rId33"/>
    <p:sldLayoutId id="2147483779" r:id="rId34"/>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8662A8-215F-48B6-BCB2-3B7A098251B5}" type="datetime1">
              <a:rPr lang="en-US" smtClean="0"/>
              <a:t>1/21/2022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Microsoft Confidential</a:t>
            </a:r>
          </a:p>
        </p:txBody>
      </p:sp>
      <p:sp>
        <p:nvSpPr>
          <p:cNvPr id="7" name="TextBox 6"/>
          <p:cNvSpPr txBox="1"/>
          <p:nvPr userDrawn="1"/>
        </p:nvSpPr>
        <p:spPr>
          <a:xfrm>
            <a:off x="5055366" y="6440772"/>
            <a:ext cx="2079712" cy="439074"/>
          </a:xfrm>
          <a:prstGeom prst="rect">
            <a:avLst/>
          </a:prstGeom>
          <a:noFill/>
        </p:spPr>
        <p:txBody>
          <a:bodyPr wrap="none" lIns="179285" tIns="143428" rIns="179285" bIns="143428" rtlCol="0" anchor="ctr">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dirty="0">
                <a:ln>
                  <a:noFill/>
                </a:ln>
                <a:solidFill>
                  <a:srgbClr val="FFFFFF"/>
                </a:solidFill>
                <a:effectLst/>
                <a:uLnTx/>
                <a:uFillTx/>
                <a:latin typeface="Segoe UI"/>
                <a:ea typeface="+mn-ea"/>
                <a:cs typeface="+mn-cs"/>
              </a:rPr>
              <a:t>MICROSOFT CONFIDENTIAL</a:t>
            </a:r>
          </a:p>
        </p:txBody>
      </p:sp>
    </p:spTree>
    <p:extLst>
      <p:ext uri="{BB962C8B-B14F-4D97-AF65-F5344CB8AC3E}">
        <p14:creationId xmlns:p14="http://schemas.microsoft.com/office/powerpoint/2010/main" val="3926753817"/>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 id="2147483934" r:id="rId12"/>
    <p:sldLayoutId id="2147483935" r:id="rId13"/>
    <p:sldLayoutId id="2147483936" r:id="rId14"/>
    <p:sldLayoutId id="2147483937" r:id="rId15"/>
    <p:sldLayoutId id="2147483938" r:id="rId16"/>
    <p:sldLayoutId id="2147483939" r:id="rId17"/>
    <p:sldLayoutId id="2147483940" r:id="rId18"/>
    <p:sldLayoutId id="2147483941" r:id="rId19"/>
    <p:sldLayoutId id="2147483942" r:id="rId20"/>
    <p:sldLayoutId id="2147483943" r:id="rId21"/>
    <p:sldLayoutId id="2147483944" r:id="rId22"/>
    <p:sldLayoutId id="2147483945" r:id="rId23"/>
    <p:sldLayoutId id="2147483946" r:id="rId24"/>
    <p:sldLayoutId id="2147483947" r:id="rId25"/>
    <p:sldLayoutId id="2147483948" r:id="rId26"/>
    <p:sldLayoutId id="2147483949" r:id="rId27"/>
    <p:sldLayoutId id="2147483950" r:id="rId28"/>
    <p:sldLayoutId id="2147483951" r:id="rId29"/>
    <p:sldLayoutId id="2147483952" r:id="rId30"/>
    <p:sldLayoutId id="2147483953" r:id="rId31"/>
    <p:sldLayoutId id="2147483954" r:id="rId32"/>
    <p:sldLayoutId id="2147483955" r:id="rId33"/>
    <p:sldLayoutId id="2147483956" r:id="rId34"/>
    <p:sldLayoutId id="2147483957" r:id="rId35"/>
    <p:sldLayoutId id="2147483958" r:id="rId36"/>
    <p:sldLayoutId id="2147484024" r:id="rId37"/>
    <p:sldLayoutId id="2147484025" r:id="rId38"/>
    <p:sldLayoutId id="2147484032" r:id="rId39"/>
  </p:sldLayoutIdLst>
  <p:transition>
    <p:fade/>
  </p:transition>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8662A8-215F-48B6-BCB2-3B7A098251B5}" type="datetime1">
              <a:rPr lang="en-US" smtClean="0"/>
              <a:t>1/21/2022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Microsoft Confidential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FF257A-30C5-4AFB-911B-BE4CEEA1EA82}" type="slidenum">
              <a:rPr lang="en-US" smtClean="0"/>
              <a:t>‹#›</a:t>
            </a:fld>
            <a:endParaRPr lang="en-US"/>
          </a:p>
        </p:txBody>
      </p:sp>
      <p:sp>
        <p:nvSpPr>
          <p:cNvPr id="7" name="TextBox 6"/>
          <p:cNvSpPr txBox="1"/>
          <p:nvPr userDrawn="1"/>
        </p:nvSpPr>
        <p:spPr>
          <a:xfrm>
            <a:off x="5055366" y="6440772"/>
            <a:ext cx="2079712" cy="439074"/>
          </a:xfrm>
          <a:prstGeom prst="rect">
            <a:avLst/>
          </a:prstGeom>
          <a:noFill/>
        </p:spPr>
        <p:txBody>
          <a:bodyPr wrap="none" lIns="179285" tIns="143428" rIns="179285" bIns="143428" rtlCol="0" anchor="ctr">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dirty="0">
                <a:ln>
                  <a:noFill/>
                </a:ln>
                <a:solidFill>
                  <a:srgbClr val="FFFFFF"/>
                </a:solidFill>
                <a:effectLst/>
                <a:uLnTx/>
                <a:uFillTx/>
                <a:latin typeface="Segoe UI"/>
                <a:ea typeface="+mn-ea"/>
                <a:cs typeface="+mn-cs"/>
              </a:rPr>
              <a:t>MICROSOFT CONFIDENTIAL</a:t>
            </a:r>
          </a:p>
        </p:txBody>
      </p:sp>
      <p:pic>
        <p:nvPicPr>
          <p:cNvPr id="8" name="Picture 7"/>
          <p:cNvPicPr>
            <a:picLocks noChangeAspect="1"/>
          </p:cNvPicPr>
          <p:nvPr userDrawn="1"/>
        </p:nvPicPr>
        <p:blipFill>
          <a:blip r:embed="rId42" cstate="screen">
            <a:extLst>
              <a:ext uri="{28A0092B-C50C-407E-A947-70E740481C1C}">
                <a14:useLocalDpi xmlns:a14="http://schemas.microsoft.com/office/drawing/2010/main" val="0"/>
              </a:ext>
            </a:extLst>
          </a:blip>
          <a:stretch>
            <a:fillRect/>
          </a:stretch>
        </p:blipFill>
        <p:spPr bwMode="invGray">
          <a:xfrm>
            <a:off x="10400696" y="6324883"/>
            <a:ext cx="1606863" cy="352152"/>
          </a:xfrm>
          <a:prstGeom prst="rect">
            <a:avLst/>
          </a:prstGeom>
        </p:spPr>
      </p:pic>
    </p:spTree>
    <p:extLst>
      <p:ext uri="{BB962C8B-B14F-4D97-AF65-F5344CB8AC3E}">
        <p14:creationId xmlns:p14="http://schemas.microsoft.com/office/powerpoint/2010/main" val="2786991128"/>
      </p:ext>
    </p:extLst>
  </p:cSld>
  <p:clrMap bg1="lt1" tx1="dk1" bg2="lt2" tx2="dk2" accent1="accent1" accent2="accent2" accent3="accent3" accent4="accent4" accent5="accent5" accent6="accent6" hlink="hlink" folHlink="folHlink"/>
  <p:sldLayoutIdLst>
    <p:sldLayoutId id="2147483982" r:id="rId1"/>
    <p:sldLayoutId id="2147483983" r:id="rId2"/>
    <p:sldLayoutId id="2147483984" r:id="rId3"/>
    <p:sldLayoutId id="2147483985" r:id="rId4"/>
    <p:sldLayoutId id="2147483986" r:id="rId5"/>
    <p:sldLayoutId id="2147483987" r:id="rId6"/>
    <p:sldLayoutId id="2147483988" r:id="rId7"/>
    <p:sldLayoutId id="2147483989" r:id="rId8"/>
    <p:sldLayoutId id="2147483990" r:id="rId9"/>
    <p:sldLayoutId id="2147483991" r:id="rId10"/>
    <p:sldLayoutId id="2147483992" r:id="rId11"/>
    <p:sldLayoutId id="2147483993" r:id="rId12"/>
    <p:sldLayoutId id="2147483994" r:id="rId13"/>
    <p:sldLayoutId id="2147483995" r:id="rId14"/>
    <p:sldLayoutId id="2147483996" r:id="rId15"/>
    <p:sldLayoutId id="2147483997" r:id="rId16"/>
    <p:sldLayoutId id="2147483998" r:id="rId17"/>
    <p:sldLayoutId id="2147483999" r:id="rId18"/>
    <p:sldLayoutId id="2147484000" r:id="rId19"/>
    <p:sldLayoutId id="2147484001" r:id="rId20"/>
    <p:sldLayoutId id="2147484002" r:id="rId21"/>
    <p:sldLayoutId id="2147484003" r:id="rId22"/>
    <p:sldLayoutId id="2147484004" r:id="rId23"/>
    <p:sldLayoutId id="2147484005" r:id="rId24"/>
    <p:sldLayoutId id="2147484006" r:id="rId25"/>
    <p:sldLayoutId id="2147484007" r:id="rId26"/>
    <p:sldLayoutId id="2147484008" r:id="rId27"/>
    <p:sldLayoutId id="2147484009" r:id="rId28"/>
    <p:sldLayoutId id="2147484010" r:id="rId29"/>
    <p:sldLayoutId id="2147484011" r:id="rId30"/>
    <p:sldLayoutId id="2147484012" r:id="rId31"/>
    <p:sldLayoutId id="2147484013" r:id="rId32"/>
    <p:sldLayoutId id="2147484014" r:id="rId33"/>
    <p:sldLayoutId id="2147484015" r:id="rId34"/>
    <p:sldLayoutId id="2147484016" r:id="rId35"/>
    <p:sldLayoutId id="2147484017" r:id="rId36"/>
    <p:sldLayoutId id="2147484018" r:id="rId37"/>
    <p:sldLayoutId id="2147484019" r:id="rId38"/>
    <p:sldLayoutId id="2147484020" r:id="rId39"/>
    <p:sldLayoutId id="2147484021" r:id="rId40"/>
  </p:sldLayoutIdLst>
  <p:transition>
    <p:fade/>
  </p:transition>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p:nvPicPr>
        <p:blipFill>
          <a:blip r:embed="rId31"/>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2086571062"/>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8"/>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1750611584"/>
      </p:ext>
    </p:extLst>
  </p:cSld>
  <p:clrMap bg1="dk1" tx1="lt1" bg2="dk2" tx2="lt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 id="2147483744" r:id="rId21"/>
    <p:sldLayoutId id="2147483745" r:id="rId22"/>
    <p:sldLayoutId id="2147483746" r:id="rId23"/>
    <p:sldLayoutId id="2147483747" r:id="rId24"/>
    <p:sldLayoutId id="2147483748" r:id="rId25"/>
    <p:sldLayoutId id="2147483749" r:id="rId2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8"/>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395845130"/>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5055366" y="6440772"/>
            <a:ext cx="2079712" cy="439074"/>
          </a:xfrm>
          <a:prstGeom prst="rect">
            <a:avLst/>
          </a:prstGeom>
          <a:noFill/>
        </p:spPr>
        <p:txBody>
          <a:bodyPr wrap="none" lIns="179285" tIns="143428" rIns="179285" bIns="143428" rtlCol="0" anchor="ctr">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dirty="0">
                <a:ln>
                  <a:noFill/>
                </a:ln>
                <a:solidFill>
                  <a:srgbClr val="FFFFFF"/>
                </a:solidFill>
                <a:effectLst/>
                <a:uLnTx/>
                <a:uFillTx/>
                <a:latin typeface="Segoe UI"/>
                <a:ea typeface="+mn-ea"/>
                <a:cs typeface="+mn-cs"/>
              </a:rPr>
              <a:t>MICROSOFT CONFIDENTIAL</a:t>
            </a:r>
          </a:p>
        </p:txBody>
      </p:sp>
      <p:pic>
        <p:nvPicPr>
          <p:cNvPr id="8" name="Picture 7"/>
          <p:cNvPicPr>
            <a:picLocks noChangeAspect="1"/>
          </p:cNvPicPr>
          <p:nvPr userDrawn="1"/>
        </p:nvPicPr>
        <p:blipFill>
          <a:blip r:embed="rId7" cstate="screen">
            <a:extLst>
              <a:ext uri="{28A0092B-C50C-407E-A947-70E740481C1C}">
                <a14:useLocalDpi xmlns:a14="http://schemas.microsoft.com/office/drawing/2010/main" val="0"/>
              </a:ext>
            </a:extLst>
          </a:blip>
          <a:stretch>
            <a:fillRect/>
          </a:stretch>
        </p:blipFill>
        <p:spPr bwMode="invGray">
          <a:xfrm>
            <a:off x="10400696" y="6324883"/>
            <a:ext cx="1606863" cy="352152"/>
          </a:xfrm>
          <a:prstGeom prst="rect">
            <a:avLst/>
          </a:prstGeom>
        </p:spPr>
      </p:pic>
    </p:spTree>
    <p:extLst>
      <p:ext uri="{BB962C8B-B14F-4D97-AF65-F5344CB8AC3E}">
        <p14:creationId xmlns:p14="http://schemas.microsoft.com/office/powerpoint/2010/main" val="1005457062"/>
      </p:ext>
    </p:extLst>
  </p:cSld>
  <p:clrMap bg1="dk1" tx1="lt1" bg2="dk2" tx2="lt2" accent1="accent1" accent2="accent2" accent3="accent3" accent4="accent4" accent5="accent5" accent6="accent6" hlink="hlink" folHlink="folHlink"/>
  <p:sldLayoutIdLst>
    <p:sldLayoutId id="2147483781" r:id="rId1"/>
    <p:sldLayoutId id="2147483782" r:id="rId2"/>
    <p:sldLayoutId id="2147483783" r:id="rId3"/>
    <p:sldLayoutId id="2147483785" r:id="rId4"/>
    <p:sldLayoutId id="2147483786" r:id="rId5"/>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03"/>
            <a:ext cx="11541863"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78"/>
            <a:ext cx="11541549"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5038948" y="6439371"/>
            <a:ext cx="2112551" cy="441878"/>
          </a:xfrm>
          <a:prstGeom prst="rect">
            <a:avLst/>
          </a:prstGeom>
          <a:noFill/>
        </p:spPr>
        <p:txBody>
          <a:bodyPr wrap="none" lIns="179259" tIns="143407" rIns="179259" bIns="143407" rtlCol="0" anchor="ctr">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77" b="0" i="0" u="none" strike="noStrike" kern="1200" cap="none" spc="0" normalizeH="0" baseline="0" noProof="0" dirty="0">
                <a:ln>
                  <a:noFill/>
                </a:ln>
                <a:solidFill>
                  <a:srgbClr val="FFFFFF"/>
                </a:solidFill>
                <a:effectLst/>
                <a:uLnTx/>
                <a:uFillTx/>
                <a:latin typeface="Segoe UI"/>
                <a:ea typeface="+mn-ea"/>
                <a:cs typeface="+mn-cs"/>
              </a:rPr>
              <a:t>MICROSOFT CONFIDENTIAL</a:t>
            </a:r>
          </a:p>
        </p:txBody>
      </p:sp>
      <p:pic>
        <p:nvPicPr>
          <p:cNvPr id="8" name="Picture 7"/>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bwMode="invGray">
          <a:xfrm>
            <a:off x="10400696" y="6324883"/>
            <a:ext cx="1606863" cy="352152"/>
          </a:xfrm>
          <a:prstGeom prst="rect">
            <a:avLst/>
          </a:prstGeom>
        </p:spPr>
      </p:pic>
      <p:sp>
        <p:nvSpPr>
          <p:cNvPr id="6" name="TextBox 5"/>
          <p:cNvSpPr txBox="1"/>
          <p:nvPr userDrawn="1"/>
        </p:nvSpPr>
        <p:spPr>
          <a:xfrm>
            <a:off x="5055366" y="6440772"/>
            <a:ext cx="2079712" cy="439074"/>
          </a:xfrm>
          <a:prstGeom prst="rect">
            <a:avLst/>
          </a:prstGeom>
          <a:noFill/>
        </p:spPr>
        <p:txBody>
          <a:bodyPr wrap="none" lIns="179285" tIns="143428" rIns="179285" bIns="143428" rtlCol="0" anchor="ctr">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dirty="0">
                <a:ln>
                  <a:noFill/>
                </a:ln>
                <a:solidFill>
                  <a:srgbClr val="FFFFFF"/>
                </a:solidFill>
                <a:effectLst/>
                <a:uLnTx/>
                <a:uFillTx/>
                <a:latin typeface="Segoe UI"/>
                <a:ea typeface="+mn-ea"/>
                <a:cs typeface="+mn-cs"/>
              </a:rPr>
              <a:t>MICROSOFT CONFIDENTIAL</a:t>
            </a:r>
          </a:p>
        </p:txBody>
      </p:sp>
      <p:pic>
        <p:nvPicPr>
          <p:cNvPr id="9" name="Picture 8"/>
          <p:cNvPicPr>
            <a:picLocks noChangeAspect="1"/>
          </p:cNvPicPr>
          <p:nvPr userDrawn="1"/>
        </p:nvPicPr>
        <p:blipFill>
          <a:blip r:embed="rId17" cstate="screen">
            <a:extLst>
              <a:ext uri="{28A0092B-C50C-407E-A947-70E740481C1C}">
                <a14:useLocalDpi xmlns:a14="http://schemas.microsoft.com/office/drawing/2010/main" val="0"/>
              </a:ext>
            </a:extLst>
          </a:blip>
          <a:stretch>
            <a:fillRect/>
          </a:stretch>
        </p:blipFill>
        <p:spPr bwMode="invGray">
          <a:xfrm>
            <a:off x="10400696" y="6324883"/>
            <a:ext cx="1606863" cy="352152"/>
          </a:xfrm>
          <a:prstGeom prst="rect">
            <a:avLst/>
          </a:prstGeom>
        </p:spPr>
      </p:pic>
    </p:spTree>
    <p:extLst>
      <p:ext uri="{BB962C8B-B14F-4D97-AF65-F5344CB8AC3E}">
        <p14:creationId xmlns:p14="http://schemas.microsoft.com/office/powerpoint/2010/main" val="611878776"/>
      </p:ext>
    </p:extLst>
  </p:cSld>
  <p:clrMap bg1="dk1" tx1="lt1" bg2="dk2" tx2="lt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9" r:id="rId11"/>
    <p:sldLayoutId id="2147483800" r:id="rId12"/>
    <p:sldLayoutId id="2147483801" r:id="rId13"/>
    <p:sldLayoutId id="2147483802" r:id="rId14"/>
    <p:sldLayoutId id="2147483803" r:id="rId15"/>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129932746"/>
      </p:ext>
    </p:extLst>
  </p:cSld>
  <p:clrMap bg1="dk1" tx1="lt1" bg2="dk2" tx2="lt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 id="2147483837" r:id="rId19"/>
    <p:sldLayoutId id="2147483838" r:id="rId20"/>
    <p:sldLayoutId id="2147483839"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Microsoft Confidential</a:t>
            </a:r>
          </a:p>
        </p:txBody>
      </p:sp>
      <p:pic>
        <p:nvPicPr>
          <p:cNvPr id="7" name="Picture 6"/>
          <p:cNvPicPr>
            <a:picLocks noChangeAspect="1"/>
          </p:cNvPicPr>
          <p:nvPr userDrawn="1"/>
        </p:nvPicPr>
        <p:blipFill>
          <a:blip r:embed="rId46"/>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2115033310"/>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 id="2147483868" r:id="rId15"/>
    <p:sldLayoutId id="2147483869" r:id="rId16"/>
    <p:sldLayoutId id="2147483870" r:id="rId17"/>
    <p:sldLayoutId id="2147483871" r:id="rId18"/>
    <p:sldLayoutId id="2147483872" r:id="rId19"/>
    <p:sldLayoutId id="2147483873" r:id="rId20"/>
    <p:sldLayoutId id="2147483874" r:id="rId21"/>
    <p:sldLayoutId id="2147483875" r:id="rId22"/>
    <p:sldLayoutId id="2147483876" r:id="rId23"/>
    <p:sldLayoutId id="2147483877" r:id="rId24"/>
    <p:sldLayoutId id="2147483878" r:id="rId25"/>
    <p:sldLayoutId id="2147483879" r:id="rId26"/>
    <p:sldLayoutId id="2147483880" r:id="rId27"/>
    <p:sldLayoutId id="2147483881" r:id="rId28"/>
    <p:sldLayoutId id="2147483882" r:id="rId29"/>
    <p:sldLayoutId id="2147483884" r:id="rId30"/>
    <p:sldLayoutId id="2147483885" r:id="rId31"/>
    <p:sldLayoutId id="2147483886" r:id="rId32"/>
    <p:sldLayoutId id="2147483887" r:id="rId33"/>
    <p:sldLayoutId id="2147483888" r:id="rId34"/>
    <p:sldLayoutId id="2147483889" r:id="rId35"/>
    <p:sldLayoutId id="2147483891" r:id="rId36"/>
    <p:sldLayoutId id="2147483892" r:id="rId37"/>
    <p:sldLayoutId id="2147483893" r:id="rId38"/>
    <p:sldLayoutId id="2147484022" r:id="rId39"/>
    <p:sldLayoutId id="2147484023" r:id="rId40"/>
    <p:sldLayoutId id="2147484027" r:id="rId41"/>
    <p:sldLayoutId id="2147484029" r:id="rId42"/>
    <p:sldLayoutId id="2147484030" r:id="rId43"/>
    <p:sldLayoutId id="2147484031" r:id="rId44"/>
  </p:sldLayoutIdLst>
  <p:transition>
    <p:fade/>
  </p:transition>
  <p:txStyles>
    <p:titleStyle>
      <a:lvl1pPr algn="l" defTabSz="914400" rtl="0" eaLnBrk="1" latinLnBrk="0" hangingPunct="1">
        <a:lnSpc>
          <a:spcPct val="90000"/>
        </a:lnSpc>
        <a:spcBef>
          <a:spcPct val="0"/>
        </a:spcBef>
        <a:buNone/>
        <a:defRPr sz="32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356616"/>
            <a:ext cx="11151917" cy="553998"/>
          </a:xfrm>
          <a:prstGeom prst="rect">
            <a:avLst/>
          </a:prstGeom>
        </p:spPr>
        <p:txBody>
          <a:bodyPr vert="horz" wrap="square" lIns="0" tIns="0" rIns="0" bIns="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68909" y="1673356"/>
            <a:ext cx="11151916" cy="1692771"/>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9599668"/>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 id="2147483914" r:id="rId12"/>
    <p:sldLayoutId id="2147483915" r:id="rId13"/>
    <p:sldLayoutId id="2147483916" r:id="rId14"/>
    <p:sldLayoutId id="2147483917" r:id="rId15"/>
    <p:sldLayoutId id="2147483918" r:id="rId16"/>
    <p:sldLayoutId id="2147483919" r:id="rId17"/>
    <p:sldLayoutId id="2147483920" r:id="rId18"/>
    <p:sldLayoutId id="2147483921"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3" rtl="0" eaLnBrk="1" latinLnBrk="0" hangingPunct="1">
        <a:lnSpc>
          <a:spcPct val="90000"/>
        </a:lnSpc>
        <a:spcBef>
          <a:spcPct val="0"/>
        </a:spcBef>
        <a:buNone/>
        <a:defRPr lang="en-US" sz="3200" b="0" kern="1200" cap="none" spc="-100" baseline="0" dirty="0" smtClean="0">
          <a:ln w="3175">
            <a:noFill/>
          </a:ln>
          <a:solidFill>
            <a:schemeClr val="tx1"/>
          </a:solidFill>
          <a:effectLst/>
          <a:latin typeface="+mn-lt"/>
          <a:ea typeface="Verdana" pitchFamily="34" charset="0"/>
          <a:cs typeface="Verdana" pitchFamily="34" charset="0"/>
        </a:defRPr>
      </a:lvl1pPr>
    </p:titleStyle>
    <p:bodyStyle>
      <a:lvl1pPr marL="274320" indent="-274320" algn="l" defTabSz="914363" rtl="0" eaLnBrk="1" latinLnBrk="0" hangingPunct="1">
        <a:lnSpc>
          <a:spcPct val="100000"/>
        </a:lnSpc>
        <a:spcBef>
          <a:spcPts val="600"/>
        </a:spcBef>
        <a:buClr>
          <a:schemeClr val="accent1"/>
        </a:buClr>
        <a:buSzPct val="100000"/>
        <a:buFontTx/>
        <a:buBlip>
          <a:blip r:embed="rId21"/>
        </a:buBlip>
        <a:defRPr sz="2000" kern="1200">
          <a:solidFill>
            <a:schemeClr val="tx1"/>
          </a:solidFill>
          <a:latin typeface="+mn-lt"/>
          <a:ea typeface="Verdana" pitchFamily="34" charset="0"/>
          <a:cs typeface="Verdana" pitchFamily="34" charset="0"/>
        </a:defRPr>
      </a:lvl1pPr>
      <a:lvl2pPr marL="548640" indent="-274320" algn="l" defTabSz="914363" rtl="0" eaLnBrk="1" latinLnBrk="0" hangingPunct="1">
        <a:lnSpc>
          <a:spcPct val="100000"/>
        </a:lnSpc>
        <a:spcBef>
          <a:spcPts val="600"/>
        </a:spcBef>
        <a:buClr>
          <a:schemeClr val="accent1"/>
        </a:buClr>
        <a:buSzPct val="100000"/>
        <a:buFontTx/>
        <a:buBlip>
          <a:blip r:embed="rId21"/>
        </a:buBlip>
        <a:defRPr sz="2000" kern="1200">
          <a:solidFill>
            <a:schemeClr val="tx1"/>
          </a:solidFill>
          <a:latin typeface="+mn-lt"/>
          <a:ea typeface="Verdana" pitchFamily="34" charset="0"/>
          <a:cs typeface="Verdana" pitchFamily="34" charset="0"/>
        </a:defRPr>
      </a:lvl2pPr>
      <a:lvl3pPr marL="822960" indent="-274320" algn="l" defTabSz="914363" rtl="0" eaLnBrk="1" latinLnBrk="0" hangingPunct="1">
        <a:lnSpc>
          <a:spcPct val="100000"/>
        </a:lnSpc>
        <a:spcBef>
          <a:spcPts val="600"/>
        </a:spcBef>
        <a:buClr>
          <a:schemeClr val="accent1"/>
        </a:buClr>
        <a:buSzPct val="100000"/>
        <a:buFontTx/>
        <a:buBlip>
          <a:blip r:embed="rId21"/>
        </a:buBlip>
        <a:defRPr sz="1800" kern="1200">
          <a:solidFill>
            <a:schemeClr val="tx1"/>
          </a:solidFill>
          <a:latin typeface="+mn-lt"/>
          <a:ea typeface="Verdana" pitchFamily="34" charset="0"/>
          <a:cs typeface="Verdana" pitchFamily="34" charset="0"/>
        </a:defRPr>
      </a:lvl3pPr>
      <a:lvl4pPr marL="1097280" indent="-274320" algn="l" defTabSz="914363" rtl="0" eaLnBrk="1" latinLnBrk="0" hangingPunct="1">
        <a:lnSpc>
          <a:spcPct val="100000"/>
        </a:lnSpc>
        <a:spcBef>
          <a:spcPts val="600"/>
        </a:spcBef>
        <a:buClr>
          <a:schemeClr val="accent1"/>
        </a:buClr>
        <a:buSzPct val="100000"/>
        <a:buFontTx/>
        <a:buBlip>
          <a:blip r:embed="rId21"/>
        </a:buBlip>
        <a:defRPr sz="1600" kern="1200">
          <a:solidFill>
            <a:schemeClr val="tx1"/>
          </a:solidFill>
          <a:latin typeface="+mn-lt"/>
          <a:ea typeface="Verdana" pitchFamily="34" charset="0"/>
          <a:cs typeface="Verdana" pitchFamily="34" charset="0"/>
        </a:defRPr>
      </a:lvl4pPr>
      <a:lvl5pPr marL="1371600" indent="-274320" algn="l" defTabSz="914363" rtl="0" eaLnBrk="1" latinLnBrk="0" hangingPunct="1">
        <a:lnSpc>
          <a:spcPct val="100000"/>
        </a:lnSpc>
        <a:spcBef>
          <a:spcPts val="600"/>
        </a:spcBef>
        <a:buClr>
          <a:schemeClr val="accent1"/>
        </a:buClr>
        <a:buSzPct val="100000"/>
        <a:buFontTx/>
        <a:buBlip>
          <a:blip r:embed="rId21"/>
        </a:buBlip>
        <a:defRPr sz="1600" kern="1200">
          <a:solidFill>
            <a:schemeClr val="tx1"/>
          </a:solidFill>
          <a:latin typeface="+mn-lt"/>
          <a:ea typeface="Verdana" pitchFamily="34" charset="0"/>
          <a:cs typeface="Verdana"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5.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9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9.xml"/></Relationships>
</file>

<file path=ppt/slides/_rels/slide1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194.xml"/><Relationship Id="rId4" Type="http://schemas.openxmlformats.org/officeDocument/2006/relationships/image" Target="../media/image58.png"/></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en-us/azure/logic-apps/connect-virtual-network-vnet-isolated-environment-overview" TargetMode="External"/><Relationship Id="rId2" Type="http://schemas.openxmlformats.org/officeDocument/2006/relationships/notesSlide" Target="../notesSlides/notesSlide13.xml"/><Relationship Id="rId1" Type="http://schemas.openxmlformats.org/officeDocument/2006/relationships/slideLayout" Target="../slideLayouts/slideLayout15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4.xml"/></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194.xml"/></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5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3.xml"/></Relationships>
</file>

<file path=ppt/slides/_rels/slide21.xml.rels><?xml version="1.0" encoding="UTF-8" standalone="yes"?>
<Relationships xmlns="http://schemas.openxmlformats.org/package/2006/relationships"><Relationship Id="rId3" Type="http://schemas.openxmlformats.org/officeDocument/2006/relationships/hyperlink" Target="https://marketplace.visualstudio.com/items?itemName=VinaySinghMSFT.AzureLogicAppsToolsforVisualStudio-18551" TargetMode="External"/><Relationship Id="rId2" Type="http://schemas.openxmlformats.org/officeDocument/2006/relationships/notesSlide" Target="../notesSlides/notesSlide21.xml"/><Relationship Id="rId1" Type="http://schemas.openxmlformats.org/officeDocument/2006/relationships/slideLayout" Target="../slideLayouts/slideLayout193.xm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20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3.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20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3.xml"/></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19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3.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20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3.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9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3.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193.xml"/><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3" Type="http://schemas.openxmlformats.org/officeDocument/2006/relationships/hyperlink" Target="https://docs.microsoft.com/en-us/azure/logic-apps/logic-apps-exception-handling" TargetMode="External"/><Relationship Id="rId2" Type="http://schemas.openxmlformats.org/officeDocument/2006/relationships/notesSlide" Target="../notesSlides/notesSlide35.xml"/><Relationship Id="rId1" Type="http://schemas.openxmlformats.org/officeDocument/2006/relationships/slideLayout" Target="../slideLayouts/slideLayout193.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193.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20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58.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256.xml"/></Relationships>
</file>

<file path=ppt/slides/_rels/slide44.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43.xml"/><Relationship Id="rId1" Type="http://schemas.openxmlformats.org/officeDocument/2006/relationships/slideLayout" Target="../slideLayouts/slideLayout25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5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5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5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9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9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94.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1.xml"/><Relationship Id="rId1" Type="http://schemas.openxmlformats.org/officeDocument/2006/relationships/slideLayout" Target="../slideLayouts/slideLayout20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9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9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9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2.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6.xml"/><Relationship Id="rId1" Type="http://schemas.openxmlformats.org/officeDocument/2006/relationships/slideLayout" Target="../slideLayouts/slideLayout192.xml"/><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2.xml"/></Relationships>
</file>

<file path=ppt/slides/_rels/slide61.xml.rels><?xml version="1.0" encoding="UTF-8" standalone="yes"?>
<Relationships xmlns="http://schemas.openxmlformats.org/package/2006/relationships"><Relationship Id="rId3" Type="http://schemas.openxmlformats.org/officeDocument/2006/relationships/hyperlink" Target="https://docs.microsoft.com/en-us/azure/logic-apps/logic-apps-securing-a-logic-app#secure-parameters-and-inputs-within-a-workflow" TargetMode="External"/><Relationship Id="rId2" Type="http://schemas.openxmlformats.org/officeDocument/2006/relationships/notesSlide" Target="../notesSlides/notesSlide57.xml"/><Relationship Id="rId1" Type="http://schemas.openxmlformats.org/officeDocument/2006/relationships/slideLayout" Target="../slideLayouts/slideLayout192.xml"/></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8.xml"/><Relationship Id="rId1" Type="http://schemas.openxmlformats.org/officeDocument/2006/relationships/slideLayout" Target="../slideLayouts/slideLayout19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92.xml"/></Relationships>
</file>

<file path=ppt/slides/_rels/slide6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92.xml"/><Relationship Id="rId5" Type="http://schemas.openxmlformats.org/officeDocument/2006/relationships/image" Target="../media/image74.emf"/><Relationship Id="rId4" Type="http://schemas.openxmlformats.org/officeDocument/2006/relationships/image" Target="../media/image73.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9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9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92.xml"/></Relationships>
</file>

<file path=ppt/slides/_rels/slide6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3.xml"/><Relationship Id="rId1" Type="http://schemas.openxmlformats.org/officeDocument/2006/relationships/slideLayout" Target="../slideLayouts/slideLayout192.xml"/></Relationships>
</file>

<file path=ppt/slides/_rels/slide69.xml.rels><?xml version="1.0" encoding="UTF-8" standalone="yes"?>
<Relationships xmlns="http://schemas.openxmlformats.org/package/2006/relationships"><Relationship Id="rId3" Type="http://schemas.openxmlformats.org/officeDocument/2006/relationships/hyperlink" Target="https://docs.microsoft.com/en-us/azure/logic-apps/logic-apps-enterprise-integration-overview" TargetMode="External"/><Relationship Id="rId2" Type="http://schemas.openxmlformats.org/officeDocument/2006/relationships/notesSlide" Target="../notesSlides/notesSlide64.xml"/><Relationship Id="rId1" Type="http://schemas.openxmlformats.org/officeDocument/2006/relationships/slideLayout" Target="../slideLayouts/slideLayout19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9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9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92.xml"/></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8.xml"/><Relationship Id="rId1" Type="http://schemas.openxmlformats.org/officeDocument/2006/relationships/slideLayout" Target="../slideLayouts/slideLayout200.xml"/></Relationships>
</file>

<file path=ppt/slides/_rels/slide74.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69.xml"/><Relationship Id="rId1" Type="http://schemas.openxmlformats.org/officeDocument/2006/relationships/slideLayout" Target="../slideLayouts/slideLayout20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9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9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9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92.xml"/></Relationships>
</file>

<file path=ppt/slides/_rels/slide79.xml.rels><?xml version="1.0" encoding="UTF-8" standalone="yes"?>
<Relationships xmlns="http://schemas.openxmlformats.org/package/2006/relationships"><Relationship Id="rId3" Type="http://schemas.openxmlformats.org/officeDocument/2006/relationships/hyperlink" Target="http://aka.ms/ServiceFabric" TargetMode="External"/><Relationship Id="rId2" Type="http://schemas.openxmlformats.org/officeDocument/2006/relationships/notesSlide" Target="../notesSlides/notesSlide74.xml"/><Relationship Id="rId1" Type="http://schemas.openxmlformats.org/officeDocument/2006/relationships/slideLayout" Target="../slideLayouts/slideLayout194.xml"/><Relationship Id="rId6" Type="http://schemas.openxmlformats.org/officeDocument/2006/relationships/hyperlink" Target="https://docs.microsoft.com/en-us/azure/logic-apps/logic-apps-limits-and-config" TargetMode="External"/><Relationship Id="rId5" Type="http://schemas.openxmlformats.org/officeDocument/2006/relationships/hyperlink" Target="https://www.youtube.com/channel/UCbJQweD96Y7n-ebKpdLDJww" TargetMode="External"/><Relationship Id="rId4" Type="http://schemas.openxmlformats.org/officeDocument/2006/relationships/hyperlink" Target="https://blogs.msdn.microsoft.com/logicapps/"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97.xml"/></Relationships>
</file>

<file path=ppt/slides/_rels/slide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199.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69303" y="2084378"/>
            <a:ext cx="6276530" cy="3585660"/>
          </a:xfrm>
        </p:spPr>
        <p:txBody>
          <a:bodyPr/>
          <a:lstStyle/>
          <a:p>
            <a:r>
              <a:rPr lang="en-US" sz="3921"/>
              <a:t>Microsoft Azure </a:t>
            </a:r>
            <a:r>
              <a:rPr lang="en-US" sz="3921" dirty="0"/>
              <a:t>Logic Apps</a:t>
            </a:r>
            <a:br>
              <a:rPr lang="en-US" sz="3921" dirty="0"/>
            </a:br>
            <a:br>
              <a:rPr lang="en-US" sz="3921" dirty="0"/>
            </a:br>
            <a:endParaRPr lang="en-US" sz="3137" i="1" dirty="0"/>
          </a:p>
        </p:txBody>
      </p:sp>
    </p:spTree>
    <p:extLst>
      <p:ext uri="{BB962C8B-B14F-4D97-AF65-F5344CB8AC3E}">
        <p14:creationId xmlns:p14="http://schemas.microsoft.com/office/powerpoint/2010/main" val="2715238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F68F0B0-C5D4-4A3C-B649-D2ADCC3702E1}"/>
              </a:ext>
            </a:extLst>
          </p:cNvPr>
          <p:cNvSpPr>
            <a:spLocks noGrp="1"/>
          </p:cNvSpPr>
          <p:nvPr>
            <p:ph type="title"/>
          </p:nvPr>
        </p:nvSpPr>
        <p:spPr>
          <a:xfrm>
            <a:off x="244579" y="308587"/>
            <a:ext cx="11018520" cy="553998"/>
          </a:xfrm>
        </p:spPr>
        <p:txBody>
          <a:bodyPr/>
          <a:lstStyle/>
          <a:p>
            <a:r>
              <a:rPr lang="en-GB" dirty="0">
                <a:solidFill>
                  <a:srgbClr val="0070C0"/>
                </a:solidFill>
                <a:latin typeface="Segoe UI Semilight" panose="020B0402040204020203" pitchFamily="34" charset="0"/>
                <a:cs typeface="Segoe UI Semilight" panose="020B0402040204020203" pitchFamily="34" charset="0"/>
              </a:rPr>
              <a:t>Microsoft Workflow Technologies</a:t>
            </a:r>
          </a:p>
        </p:txBody>
      </p:sp>
      <p:graphicFrame>
        <p:nvGraphicFramePr>
          <p:cNvPr id="8" name="Diagram 7">
            <a:extLst>
              <a:ext uri="{FF2B5EF4-FFF2-40B4-BE49-F238E27FC236}">
                <a16:creationId xmlns:a16="http://schemas.microsoft.com/office/drawing/2014/main" id="{690CF3EA-6DE0-4A8F-9779-05EB297762BC}"/>
              </a:ext>
            </a:extLst>
          </p:cNvPr>
          <p:cNvGraphicFramePr/>
          <p:nvPr>
            <p:extLst>
              <p:ext uri="{D42A27DB-BD31-4B8C-83A1-F6EECF244321}">
                <p14:modId xmlns:p14="http://schemas.microsoft.com/office/powerpoint/2010/main" val="4210416777"/>
              </p:ext>
            </p:extLst>
          </p:nvPr>
        </p:nvGraphicFramePr>
        <p:xfrm>
          <a:off x="1870592" y="1208039"/>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965811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graphicEl>
                                              <a:dgm id="{FC67A93B-A099-4734-BE9B-FA976DE30924}"/>
                                            </p:graphicEl>
                                          </p:spTgt>
                                        </p:tgtEl>
                                        <p:attrNameLst>
                                          <p:attrName>style.visibility</p:attrName>
                                        </p:attrNameLst>
                                      </p:cBhvr>
                                      <p:to>
                                        <p:strVal val="visible"/>
                                      </p:to>
                                    </p:set>
                                    <p:anim calcmode="lin" valueType="num">
                                      <p:cBhvr additive="base">
                                        <p:cTn id="7" dur="500" fill="hold"/>
                                        <p:tgtEl>
                                          <p:spTgt spid="8">
                                            <p:graphicEl>
                                              <a:dgm id="{FC67A93B-A099-4734-BE9B-FA976DE30924}"/>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graphicEl>
                                              <a:dgm id="{FC67A93B-A099-4734-BE9B-FA976DE30924}"/>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graphicEl>
                                              <a:dgm id="{A80F9512-6BF9-4C00-B299-4D3F47ED4118}"/>
                                            </p:graphicEl>
                                          </p:spTgt>
                                        </p:tgtEl>
                                        <p:attrNameLst>
                                          <p:attrName>style.visibility</p:attrName>
                                        </p:attrNameLst>
                                      </p:cBhvr>
                                      <p:to>
                                        <p:strVal val="visible"/>
                                      </p:to>
                                    </p:set>
                                    <p:anim calcmode="lin" valueType="num">
                                      <p:cBhvr additive="base">
                                        <p:cTn id="13" dur="500" fill="hold"/>
                                        <p:tgtEl>
                                          <p:spTgt spid="8">
                                            <p:graphicEl>
                                              <a:dgm id="{A80F9512-6BF9-4C00-B299-4D3F47ED4118}"/>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graphicEl>
                                              <a:dgm id="{A80F9512-6BF9-4C00-B299-4D3F47ED4118}"/>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graphicEl>
                                              <a:dgm id="{6F5E8C2D-019E-4826-8900-73AC6F119ADD}"/>
                                            </p:graphicEl>
                                          </p:spTgt>
                                        </p:tgtEl>
                                        <p:attrNameLst>
                                          <p:attrName>style.visibility</p:attrName>
                                        </p:attrNameLst>
                                      </p:cBhvr>
                                      <p:to>
                                        <p:strVal val="visible"/>
                                      </p:to>
                                    </p:set>
                                    <p:anim calcmode="lin" valueType="num">
                                      <p:cBhvr additive="base">
                                        <p:cTn id="19" dur="500" fill="hold"/>
                                        <p:tgtEl>
                                          <p:spTgt spid="8">
                                            <p:graphicEl>
                                              <a:dgm id="{6F5E8C2D-019E-4826-8900-73AC6F119ADD}"/>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graphicEl>
                                              <a:dgm id="{6F5E8C2D-019E-4826-8900-73AC6F119ADD}"/>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graphicEl>
                                              <a:dgm id="{A05E0BDD-7EFD-4DDC-950C-95C1B53E0706}"/>
                                            </p:graphicEl>
                                          </p:spTgt>
                                        </p:tgtEl>
                                        <p:attrNameLst>
                                          <p:attrName>style.visibility</p:attrName>
                                        </p:attrNameLst>
                                      </p:cBhvr>
                                      <p:to>
                                        <p:strVal val="visible"/>
                                      </p:to>
                                    </p:set>
                                    <p:anim calcmode="lin" valueType="num">
                                      <p:cBhvr additive="base">
                                        <p:cTn id="25" dur="500" fill="hold"/>
                                        <p:tgtEl>
                                          <p:spTgt spid="8">
                                            <p:graphicEl>
                                              <a:dgm id="{A05E0BDD-7EFD-4DDC-950C-95C1B53E0706}"/>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graphicEl>
                                              <a:dgm id="{A05E0BDD-7EFD-4DDC-950C-95C1B53E0706}"/>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graphicEl>
                                              <a:dgm id="{D764123B-73E2-419E-929B-6485DCA77FAB}"/>
                                            </p:graphicEl>
                                          </p:spTgt>
                                        </p:tgtEl>
                                        <p:attrNameLst>
                                          <p:attrName>style.visibility</p:attrName>
                                        </p:attrNameLst>
                                      </p:cBhvr>
                                      <p:to>
                                        <p:strVal val="visible"/>
                                      </p:to>
                                    </p:set>
                                    <p:anim calcmode="lin" valueType="num">
                                      <p:cBhvr additive="base">
                                        <p:cTn id="31" dur="500" fill="hold"/>
                                        <p:tgtEl>
                                          <p:spTgt spid="8">
                                            <p:graphicEl>
                                              <a:dgm id="{D764123B-73E2-419E-929B-6485DCA77FAB}"/>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graphicEl>
                                              <a:dgm id="{D764123B-73E2-419E-929B-6485DCA77FAB}"/>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graphicEl>
                                              <a:dgm id="{DB2DD4F0-45F1-4703-BCD8-109AFA19C874}"/>
                                            </p:graphicEl>
                                          </p:spTgt>
                                        </p:tgtEl>
                                        <p:attrNameLst>
                                          <p:attrName>style.visibility</p:attrName>
                                        </p:attrNameLst>
                                      </p:cBhvr>
                                      <p:to>
                                        <p:strVal val="visible"/>
                                      </p:to>
                                    </p:set>
                                    <p:anim calcmode="lin" valueType="num">
                                      <p:cBhvr additive="base">
                                        <p:cTn id="37" dur="500" fill="hold"/>
                                        <p:tgtEl>
                                          <p:spTgt spid="8">
                                            <p:graphicEl>
                                              <a:dgm id="{DB2DD4F0-45F1-4703-BCD8-109AFA19C874}"/>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graphicEl>
                                              <a:dgm id="{DB2DD4F0-45F1-4703-BCD8-109AFA19C874}"/>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graphicEl>
                                              <a:dgm id="{F17DC376-6D85-4BB7-83B4-C8B7762F8ABA}"/>
                                            </p:graphicEl>
                                          </p:spTgt>
                                        </p:tgtEl>
                                        <p:attrNameLst>
                                          <p:attrName>style.visibility</p:attrName>
                                        </p:attrNameLst>
                                      </p:cBhvr>
                                      <p:to>
                                        <p:strVal val="visible"/>
                                      </p:to>
                                    </p:set>
                                    <p:anim calcmode="lin" valueType="num">
                                      <p:cBhvr additive="base">
                                        <p:cTn id="43" dur="500" fill="hold"/>
                                        <p:tgtEl>
                                          <p:spTgt spid="8">
                                            <p:graphicEl>
                                              <a:dgm id="{F17DC376-6D85-4BB7-83B4-C8B7762F8ABA}"/>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graphicEl>
                                              <a:dgm id="{F17DC376-6D85-4BB7-83B4-C8B7762F8ABA}"/>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Flow vs. Logic Apps</a:t>
            </a:r>
          </a:p>
        </p:txBody>
      </p:sp>
      <p:sp>
        <p:nvSpPr>
          <p:cNvPr id="3" name="Text Placeholder 2"/>
          <p:cNvSpPr>
            <a:spLocks noGrp="1"/>
          </p:cNvSpPr>
          <p:nvPr>
            <p:ph type="body" sz="quarter" idx="13"/>
          </p:nvPr>
        </p:nvSpPr>
        <p:spPr/>
        <p:txBody>
          <a:bodyPr/>
          <a:lstStyle/>
          <a:p>
            <a:r>
              <a:rPr lang="en-US" dirty="0"/>
              <a:t>Flow and Logic Apps are both configuration-first integration services</a:t>
            </a:r>
          </a:p>
          <a:p>
            <a:r>
              <a:rPr lang="en-US" dirty="0"/>
              <a:t>Easy to build processes and workflows</a:t>
            </a:r>
          </a:p>
          <a:p>
            <a:r>
              <a:rPr lang="en-US" dirty="0"/>
              <a:t>Flow is built on top of Logic Apps</a:t>
            </a:r>
          </a:p>
          <a:p>
            <a:r>
              <a:rPr lang="en-US" dirty="0"/>
              <a:t>Both have the same workflow designer</a:t>
            </a:r>
          </a:p>
          <a:p>
            <a:r>
              <a:rPr lang="en-US" dirty="0"/>
              <a:t>Connectors share the same capabilities</a:t>
            </a:r>
          </a:p>
          <a:p>
            <a:r>
              <a:rPr lang="en-US" dirty="0"/>
              <a:t>Flow is generally used by office workers for simple integration flows, no developer or IT staff involved</a:t>
            </a:r>
          </a:p>
          <a:p>
            <a:r>
              <a:rPr lang="en-US" dirty="0"/>
              <a:t>Logic Apps enable advanced integrations at enterprise level, good for workflow processes that grow over time</a:t>
            </a:r>
          </a:p>
          <a:p>
            <a:r>
              <a:rPr lang="en-US" dirty="0"/>
              <a:t>Typically you would start with Flow and then move to Logic Apps as complexity increases</a:t>
            </a:r>
          </a:p>
        </p:txBody>
      </p:sp>
    </p:spTree>
    <p:extLst>
      <p:ext uri="{BB962C8B-B14F-4D97-AF65-F5344CB8AC3E}">
        <p14:creationId xmlns:p14="http://schemas.microsoft.com/office/powerpoint/2010/main" val="367702383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03724-4A15-4BF6-A855-C61FBDA97DDD}"/>
              </a:ext>
            </a:extLst>
          </p:cNvPr>
          <p:cNvSpPr>
            <a:spLocks noGrp="1"/>
          </p:cNvSpPr>
          <p:nvPr>
            <p:ph type="title"/>
          </p:nvPr>
        </p:nvSpPr>
        <p:spPr/>
        <p:txBody>
          <a:bodyPr/>
          <a:lstStyle/>
          <a:p>
            <a:r>
              <a:rPr lang="en-US" dirty="0"/>
              <a:t>Anatomy of a Logic App</a:t>
            </a:r>
          </a:p>
        </p:txBody>
      </p:sp>
      <p:sp>
        <p:nvSpPr>
          <p:cNvPr id="5" name="Text Placeholder 4">
            <a:extLst>
              <a:ext uri="{FF2B5EF4-FFF2-40B4-BE49-F238E27FC236}">
                <a16:creationId xmlns:a16="http://schemas.microsoft.com/office/drawing/2014/main" id="{00A6B60F-F64E-4A33-9606-63B9D244AC81}"/>
              </a:ext>
            </a:extLst>
          </p:cNvPr>
          <p:cNvSpPr>
            <a:spLocks noGrp="1"/>
          </p:cNvSpPr>
          <p:nvPr>
            <p:ph type="body" sz="quarter" idx="11"/>
          </p:nvPr>
        </p:nvSpPr>
        <p:spPr>
          <a:xfrm>
            <a:off x="396831" y="1048170"/>
            <a:ext cx="10256992" cy="382772"/>
          </a:xfrm>
        </p:spPr>
        <p:txBody>
          <a:bodyPr>
            <a:normAutofit lnSpcReduction="10000"/>
          </a:bodyPr>
          <a:lstStyle/>
          <a:p>
            <a:r>
              <a:rPr lang="en-US" dirty="0"/>
              <a:t>A Logic app can start with a Connector that has a Trigger, or just with a Trigger</a:t>
            </a:r>
          </a:p>
        </p:txBody>
      </p:sp>
      <p:sp>
        <p:nvSpPr>
          <p:cNvPr id="6" name="Rectangle 5">
            <a:extLst>
              <a:ext uri="{FF2B5EF4-FFF2-40B4-BE49-F238E27FC236}">
                <a16:creationId xmlns:a16="http://schemas.microsoft.com/office/drawing/2014/main" id="{0905BDC2-3E39-4233-8404-E9E27697AA60}"/>
              </a:ext>
            </a:extLst>
          </p:cNvPr>
          <p:cNvSpPr/>
          <p:nvPr/>
        </p:nvSpPr>
        <p:spPr>
          <a:xfrm>
            <a:off x="2317898" y="2488029"/>
            <a:ext cx="7857460" cy="3604437"/>
          </a:xfrm>
          <a:prstGeom prst="rect">
            <a:avLst/>
          </a:prstGeom>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Left-Right 6">
            <a:extLst>
              <a:ext uri="{FF2B5EF4-FFF2-40B4-BE49-F238E27FC236}">
                <a16:creationId xmlns:a16="http://schemas.microsoft.com/office/drawing/2014/main" id="{5706CD92-890C-4AA3-8DDE-696BA3AAC107}"/>
              </a:ext>
            </a:extLst>
          </p:cNvPr>
          <p:cNvSpPr/>
          <p:nvPr/>
        </p:nvSpPr>
        <p:spPr>
          <a:xfrm>
            <a:off x="754912" y="4082913"/>
            <a:ext cx="1201479" cy="382772"/>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id="{221D4745-B042-41F9-ACD3-FD2686F97D0A}"/>
              </a:ext>
            </a:extLst>
          </p:cNvPr>
          <p:cNvSpPr/>
          <p:nvPr/>
        </p:nvSpPr>
        <p:spPr>
          <a:xfrm>
            <a:off x="10384465" y="4118355"/>
            <a:ext cx="1201479" cy="38277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A49D8AB-B2AB-4306-94C1-5AEA0548C8D5}"/>
              </a:ext>
            </a:extLst>
          </p:cNvPr>
          <p:cNvPicPr>
            <a:picLocks noChangeAspect="1"/>
          </p:cNvPicPr>
          <p:nvPr/>
        </p:nvPicPr>
        <p:blipFill>
          <a:blip r:embed="rId3"/>
          <a:stretch>
            <a:fillRect/>
          </a:stretch>
        </p:blipFill>
        <p:spPr>
          <a:xfrm>
            <a:off x="2999556" y="2871908"/>
            <a:ext cx="5715149" cy="1246447"/>
          </a:xfrm>
          <a:prstGeom prst="rect">
            <a:avLst/>
          </a:prstGeom>
        </p:spPr>
      </p:pic>
      <p:sp>
        <p:nvSpPr>
          <p:cNvPr id="10" name="Text Placeholder 4">
            <a:extLst>
              <a:ext uri="{FF2B5EF4-FFF2-40B4-BE49-F238E27FC236}">
                <a16:creationId xmlns:a16="http://schemas.microsoft.com/office/drawing/2014/main" id="{CF901B70-2ACF-44EA-BDC5-CFA01F945FD1}"/>
              </a:ext>
            </a:extLst>
          </p:cNvPr>
          <p:cNvSpPr txBox="1">
            <a:spLocks/>
          </p:cNvSpPr>
          <p:nvPr/>
        </p:nvSpPr>
        <p:spPr>
          <a:xfrm>
            <a:off x="754911" y="1529507"/>
            <a:ext cx="11344940" cy="40406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200" kern="1200">
                <a:solidFill>
                  <a:srgbClr val="3F3F3F"/>
                </a:solidFill>
                <a:latin typeface="Segoe UI" panose="020B0502040204020203" pitchFamily="34" charset="0"/>
                <a:ea typeface="+mn-ea"/>
                <a:cs typeface="Segoe UI" panose="020B0502040204020203" pitchFamily="34" charset="0"/>
              </a:defRPr>
            </a:lvl1pPr>
            <a:lvl2pPr marL="28012" indent="0" algn="l" defTabSz="914400" rtl="0" eaLnBrk="1" latinLnBrk="0" hangingPunct="1">
              <a:lnSpc>
                <a:spcPct val="90000"/>
              </a:lnSpc>
              <a:spcBef>
                <a:spcPts val="500"/>
              </a:spcBef>
              <a:buFont typeface="Courier New" panose="02070309020205020404" pitchFamily="49" charset="0"/>
              <a:buNone/>
              <a:defRPr sz="2200" kern="1200">
                <a:solidFill>
                  <a:srgbClr val="3F3F3F"/>
                </a:solidFill>
                <a:latin typeface="Segoe UI" panose="020B0502040204020203" pitchFamily="34" charset="0"/>
                <a:ea typeface="+mn-ea"/>
                <a:cs typeface="Segoe UI" panose="020B0502040204020203" pitchFamily="34" charset="0"/>
              </a:defRPr>
            </a:lvl2pPr>
            <a:lvl3pPr marL="219428" indent="0" algn="l" defTabSz="914400" rtl="0" eaLnBrk="1" latinLnBrk="0" hangingPunct="1">
              <a:lnSpc>
                <a:spcPct val="90000"/>
              </a:lnSpc>
              <a:spcBef>
                <a:spcPts val="500"/>
              </a:spcBef>
              <a:buFont typeface="Wingdings" panose="05000000000000000000" pitchFamily="2" charset="2"/>
              <a:buNone/>
              <a:defRPr sz="2200" kern="1200">
                <a:solidFill>
                  <a:srgbClr val="3F3F3F"/>
                </a:solidFill>
                <a:latin typeface="Segoe UI" panose="020B0502040204020203" pitchFamily="34" charset="0"/>
                <a:ea typeface="+mn-ea"/>
                <a:cs typeface="Segoe UI" panose="020B0502040204020203" pitchFamily="34" charset="0"/>
              </a:defRPr>
            </a:lvl3pPr>
            <a:lvl4pPr marL="466868" indent="0" algn="l" defTabSz="914400" rtl="0" eaLnBrk="1" latinLnBrk="0" hangingPunct="1">
              <a:lnSpc>
                <a:spcPct val="90000"/>
              </a:lnSpc>
              <a:spcBef>
                <a:spcPts val="500"/>
              </a:spcBef>
              <a:buFont typeface="Arial" panose="020B0604020202020204" pitchFamily="34" charset="0"/>
              <a:buNone/>
              <a:defRPr sz="2200" kern="1200">
                <a:solidFill>
                  <a:srgbClr val="3F3F3F"/>
                </a:solidFill>
                <a:latin typeface="Segoe UI" panose="020B0502040204020203" pitchFamily="34" charset="0"/>
                <a:ea typeface="+mn-ea"/>
                <a:cs typeface="Segoe UI" panose="020B0502040204020203" pitchFamily="34" charset="0"/>
              </a:defRPr>
            </a:lvl4pPr>
            <a:lvl5pPr marL="725201" indent="0" algn="l" defTabSz="914400" rtl="0" eaLnBrk="1" latinLnBrk="0" hangingPunct="1">
              <a:lnSpc>
                <a:spcPct val="90000"/>
              </a:lnSpc>
              <a:spcBef>
                <a:spcPts val="500"/>
              </a:spcBef>
              <a:buFont typeface="Courier New" panose="02070309020205020404" pitchFamily="49" charset="0"/>
              <a:buNone/>
              <a:defRPr sz="22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Logic apps always start with a Trigger, but may not need a Connector…..</a:t>
            </a:r>
          </a:p>
        </p:txBody>
      </p:sp>
      <p:pic>
        <p:nvPicPr>
          <p:cNvPr id="11" name="Picture 10">
            <a:extLst>
              <a:ext uri="{FF2B5EF4-FFF2-40B4-BE49-F238E27FC236}">
                <a16:creationId xmlns:a16="http://schemas.microsoft.com/office/drawing/2014/main" id="{9E87EE7C-961D-4428-ACC9-C1C36FE09D29}"/>
              </a:ext>
            </a:extLst>
          </p:cNvPr>
          <p:cNvPicPr>
            <a:picLocks noChangeAspect="1"/>
          </p:cNvPicPr>
          <p:nvPr/>
        </p:nvPicPr>
        <p:blipFill>
          <a:blip r:embed="rId4"/>
          <a:stretch>
            <a:fillRect/>
          </a:stretch>
        </p:blipFill>
        <p:spPr>
          <a:xfrm>
            <a:off x="4259910" y="3794341"/>
            <a:ext cx="5715149" cy="1847979"/>
          </a:xfrm>
          <a:prstGeom prst="rect">
            <a:avLst/>
          </a:prstGeom>
        </p:spPr>
      </p:pic>
      <p:sp>
        <p:nvSpPr>
          <p:cNvPr id="12" name="Text Placeholder 4">
            <a:extLst>
              <a:ext uri="{FF2B5EF4-FFF2-40B4-BE49-F238E27FC236}">
                <a16:creationId xmlns:a16="http://schemas.microsoft.com/office/drawing/2014/main" id="{B8BF4EFB-CFF9-4DE8-89B5-A752793C6A4D}"/>
              </a:ext>
            </a:extLst>
          </p:cNvPr>
          <p:cNvSpPr txBox="1">
            <a:spLocks/>
          </p:cNvSpPr>
          <p:nvPr/>
        </p:nvSpPr>
        <p:spPr>
          <a:xfrm>
            <a:off x="1460210" y="2032818"/>
            <a:ext cx="9023616" cy="382772"/>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200" kern="1200">
                <a:solidFill>
                  <a:srgbClr val="3F3F3F"/>
                </a:solidFill>
                <a:latin typeface="Segoe UI" panose="020B0502040204020203" pitchFamily="34" charset="0"/>
                <a:ea typeface="+mn-ea"/>
                <a:cs typeface="Segoe UI" panose="020B0502040204020203" pitchFamily="34" charset="0"/>
              </a:defRPr>
            </a:lvl1pPr>
            <a:lvl2pPr marL="28012" indent="0" algn="l" defTabSz="914400" rtl="0" eaLnBrk="1" latinLnBrk="0" hangingPunct="1">
              <a:lnSpc>
                <a:spcPct val="90000"/>
              </a:lnSpc>
              <a:spcBef>
                <a:spcPts val="500"/>
              </a:spcBef>
              <a:buFont typeface="Courier New" panose="02070309020205020404" pitchFamily="49" charset="0"/>
              <a:buNone/>
              <a:defRPr sz="2200" kern="1200">
                <a:solidFill>
                  <a:srgbClr val="3F3F3F"/>
                </a:solidFill>
                <a:latin typeface="Segoe UI" panose="020B0502040204020203" pitchFamily="34" charset="0"/>
                <a:ea typeface="+mn-ea"/>
                <a:cs typeface="Segoe UI" panose="020B0502040204020203" pitchFamily="34" charset="0"/>
              </a:defRPr>
            </a:lvl2pPr>
            <a:lvl3pPr marL="219428" indent="0" algn="l" defTabSz="914400" rtl="0" eaLnBrk="1" latinLnBrk="0" hangingPunct="1">
              <a:lnSpc>
                <a:spcPct val="90000"/>
              </a:lnSpc>
              <a:spcBef>
                <a:spcPts val="500"/>
              </a:spcBef>
              <a:buFont typeface="Wingdings" panose="05000000000000000000" pitchFamily="2" charset="2"/>
              <a:buNone/>
              <a:defRPr sz="2200" kern="1200">
                <a:solidFill>
                  <a:srgbClr val="3F3F3F"/>
                </a:solidFill>
                <a:latin typeface="Segoe UI" panose="020B0502040204020203" pitchFamily="34" charset="0"/>
                <a:ea typeface="+mn-ea"/>
                <a:cs typeface="Segoe UI" panose="020B0502040204020203" pitchFamily="34" charset="0"/>
              </a:defRPr>
            </a:lvl3pPr>
            <a:lvl4pPr marL="466868" indent="0" algn="l" defTabSz="914400" rtl="0" eaLnBrk="1" latinLnBrk="0" hangingPunct="1">
              <a:lnSpc>
                <a:spcPct val="90000"/>
              </a:lnSpc>
              <a:spcBef>
                <a:spcPts val="500"/>
              </a:spcBef>
              <a:buFont typeface="Arial" panose="020B0604020202020204" pitchFamily="34" charset="0"/>
              <a:buNone/>
              <a:defRPr sz="2200" kern="1200">
                <a:solidFill>
                  <a:srgbClr val="3F3F3F"/>
                </a:solidFill>
                <a:latin typeface="Segoe UI" panose="020B0502040204020203" pitchFamily="34" charset="0"/>
                <a:ea typeface="+mn-ea"/>
                <a:cs typeface="Segoe UI" panose="020B0502040204020203" pitchFamily="34" charset="0"/>
              </a:defRPr>
            </a:lvl4pPr>
            <a:lvl5pPr marL="725201" indent="0" algn="l" defTabSz="914400" rtl="0" eaLnBrk="1" latinLnBrk="0" hangingPunct="1">
              <a:lnSpc>
                <a:spcPct val="90000"/>
              </a:lnSpc>
              <a:spcBef>
                <a:spcPts val="500"/>
              </a:spcBef>
              <a:buFont typeface="Courier New" panose="02070309020205020404" pitchFamily="49" charset="0"/>
              <a:buNone/>
              <a:defRPr sz="22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Triggers have Actions that can contain logic to perform work……</a:t>
            </a:r>
          </a:p>
        </p:txBody>
      </p:sp>
    </p:spTree>
    <p:extLst>
      <p:ext uri="{BB962C8B-B14F-4D97-AF65-F5344CB8AC3E}">
        <p14:creationId xmlns:p14="http://schemas.microsoft.com/office/powerpoint/2010/main" val="16344583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500"/>
                            </p:stCondLst>
                            <p:childTnLst>
                              <p:par>
                                <p:cTn id="19" presetID="1"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7" grpId="0" animBg="1"/>
      <p:bldP spid="8" grpId="0" animBg="1"/>
      <p:bldP spid="10"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Scaling/Pricing</a:t>
            </a:r>
          </a:p>
        </p:txBody>
      </p:sp>
      <p:sp>
        <p:nvSpPr>
          <p:cNvPr id="3" name="Text Placeholder 2"/>
          <p:cNvSpPr>
            <a:spLocks noGrp="1"/>
          </p:cNvSpPr>
          <p:nvPr>
            <p:ph type="body" sz="quarter" idx="13"/>
          </p:nvPr>
        </p:nvSpPr>
        <p:spPr/>
        <p:txBody>
          <a:bodyPr>
            <a:normAutofit/>
          </a:bodyPr>
          <a:lstStyle/>
          <a:p>
            <a:r>
              <a:rPr lang="en-US" dirty="0"/>
              <a:t>Consumption pricing model</a:t>
            </a:r>
          </a:p>
          <a:p>
            <a:pPr lvl="1">
              <a:buFont typeface="Arial" panose="020B0604020202020204" pitchFamily="34" charset="0"/>
              <a:buChar char="•"/>
            </a:pPr>
            <a:r>
              <a:rPr lang="en-US" sz="2000" dirty="0"/>
              <a:t>You only pay for what you use</a:t>
            </a:r>
          </a:p>
          <a:p>
            <a:pPr lvl="1">
              <a:buFont typeface="Arial" panose="020B0604020202020204" pitchFamily="34" charset="0"/>
              <a:buChar char="•"/>
            </a:pPr>
            <a:r>
              <a:rPr lang="en-US" sz="2000" dirty="0"/>
              <a:t>Logic apps meters all actions that run in your logic app</a:t>
            </a:r>
          </a:p>
          <a:p>
            <a:r>
              <a:rPr lang="en-US" dirty="0"/>
              <a:t>Fixed pricing model</a:t>
            </a:r>
          </a:p>
          <a:p>
            <a:pPr lvl="1">
              <a:buFont typeface="Arial" panose="020B0604020202020204" pitchFamily="34" charset="0"/>
              <a:buChar char="•"/>
            </a:pPr>
            <a:r>
              <a:rPr lang="en-US" sz="2000" dirty="0"/>
              <a:t>Setup an Integrated Service Environment (ISE) – </a:t>
            </a:r>
            <a:r>
              <a:rPr lang="en-US" sz="2000" i="1" dirty="0"/>
              <a:t>in private preview</a:t>
            </a:r>
          </a:p>
          <a:p>
            <a:pPr lvl="1">
              <a:buFont typeface="Arial" panose="020B0604020202020204" pitchFamily="34" charset="0"/>
              <a:buChar char="•"/>
            </a:pPr>
            <a:r>
              <a:rPr lang="en-US" sz="2000" dirty="0"/>
              <a:t>Pay a fixed monthly price for built-in actions and standard ISE-labeled connectors</a:t>
            </a:r>
          </a:p>
          <a:p>
            <a:pPr lvl="1">
              <a:buFont typeface="Arial" panose="020B0604020202020204" pitchFamily="34" charset="0"/>
              <a:buChar char="•"/>
            </a:pPr>
            <a:r>
              <a:rPr lang="en-US" sz="2000" dirty="0"/>
              <a:t>The ISE includes one free Enterprise connector</a:t>
            </a:r>
          </a:p>
          <a:p>
            <a:pPr lvl="1">
              <a:buFont typeface="Arial" panose="020B0604020202020204" pitchFamily="34" charset="0"/>
              <a:buChar char="•"/>
            </a:pPr>
            <a:r>
              <a:rPr lang="en-US" sz="2000" dirty="0"/>
              <a:t>ISE link </a:t>
            </a:r>
            <a:r>
              <a:rPr lang="en-US" sz="2000" dirty="0">
                <a:hlinkClick r:id="rId3"/>
              </a:rPr>
              <a:t>https://docs.microsoft.com/en-us/azure/logic-apps/connect-virtual-network-vnet-isolated-environment-overview</a:t>
            </a:r>
            <a:r>
              <a:rPr lang="en-US" sz="2000" dirty="0"/>
              <a:t> </a:t>
            </a:r>
          </a:p>
        </p:txBody>
      </p:sp>
    </p:spTree>
    <p:extLst>
      <p:ext uri="{BB962C8B-B14F-4D97-AF65-F5344CB8AC3E}">
        <p14:creationId xmlns:p14="http://schemas.microsoft.com/office/powerpoint/2010/main" val="2794605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Connectors</a:t>
            </a:r>
          </a:p>
        </p:txBody>
      </p:sp>
      <p:sp>
        <p:nvSpPr>
          <p:cNvPr id="3" name="TextBox 2">
            <a:extLst>
              <a:ext uri="{FF2B5EF4-FFF2-40B4-BE49-F238E27FC236}">
                <a16:creationId xmlns:a16="http://schemas.microsoft.com/office/drawing/2014/main" id="{7F1D2DC2-FF4F-4386-BD66-11C4E5F0262C}"/>
              </a:ext>
            </a:extLst>
          </p:cNvPr>
          <p:cNvSpPr txBox="1"/>
          <p:nvPr/>
        </p:nvSpPr>
        <p:spPr>
          <a:xfrm>
            <a:off x="839972" y="1127050"/>
            <a:ext cx="10069033" cy="4493538"/>
          </a:xfrm>
          <a:prstGeom prst="rect">
            <a:avLst/>
          </a:prstGeom>
          <a:noFill/>
        </p:spPr>
        <p:txBody>
          <a:bodyPr wrap="square" rtlCol="0">
            <a:spAutoFit/>
          </a:bodyPr>
          <a:lstStyle/>
          <a:p>
            <a:pPr marL="342900" indent="-34290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Connectors are hosted services in Azure, deployed and managed by Microsoft</a:t>
            </a:r>
          </a:p>
          <a:p>
            <a:pPr marL="342900" indent="-34290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There are currently 200+ connectors available for use and you can build your own connector</a:t>
            </a:r>
          </a:p>
          <a:p>
            <a:pPr marL="342900" indent="-34290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Connectors can be added to a Logic App to allow the Logic App to connect to other systems and services</a:t>
            </a:r>
          </a:p>
          <a:p>
            <a:pPr marL="342900" indent="-34290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Most Connectors have triggers that allow for starting a process</a:t>
            </a:r>
          </a:p>
          <a:p>
            <a:pPr marL="342900" indent="-34290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There are two basic types of connectors</a:t>
            </a:r>
          </a:p>
          <a:p>
            <a:pPr marL="800100" lvl="1" indent="-342900">
              <a:spcBef>
                <a:spcPts val="600"/>
              </a:spcBef>
              <a:buFont typeface="Arial" panose="020B0604020202020204" pitchFamily="34" charset="0"/>
              <a:buChar char="•"/>
            </a:pPr>
            <a:r>
              <a:rPr lang="en-US" sz="2000" dirty="0">
                <a:latin typeface="Segoe UI" panose="020B0502040204020203" pitchFamily="34" charset="0"/>
                <a:cs typeface="Segoe UI" panose="020B0502040204020203" pitchFamily="34" charset="0"/>
              </a:rPr>
              <a:t>Built-Ins – These are the connectors that you find within the Logic Apps designer to choose from or you can access these connectors via API calls</a:t>
            </a:r>
          </a:p>
          <a:p>
            <a:pPr marL="800100" lvl="1" indent="-342900">
              <a:spcBef>
                <a:spcPts val="600"/>
              </a:spcBef>
              <a:buFont typeface="Arial" panose="020B0604020202020204" pitchFamily="34" charset="0"/>
              <a:buChar char="•"/>
            </a:pPr>
            <a:r>
              <a:rPr lang="en-US" sz="2000" dirty="0">
                <a:latin typeface="Segoe UI" panose="020B0502040204020203" pitchFamily="34" charset="0"/>
                <a:cs typeface="Segoe UI" panose="020B0502040204020203" pitchFamily="34" charset="0"/>
              </a:rPr>
              <a:t>Managed Connectors – provide triggers and actions for access to other services and Enterprise systems</a:t>
            </a:r>
          </a:p>
        </p:txBody>
      </p:sp>
    </p:spTree>
    <p:extLst>
      <p:ext uri="{BB962C8B-B14F-4D97-AF65-F5344CB8AC3E}">
        <p14:creationId xmlns:p14="http://schemas.microsoft.com/office/powerpoint/2010/main" val="310316688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Triggers</a:t>
            </a:r>
          </a:p>
        </p:txBody>
      </p:sp>
      <p:sp>
        <p:nvSpPr>
          <p:cNvPr id="3" name="TextBox 2">
            <a:extLst>
              <a:ext uri="{FF2B5EF4-FFF2-40B4-BE49-F238E27FC236}">
                <a16:creationId xmlns:a16="http://schemas.microsoft.com/office/drawing/2014/main" id="{250CB846-15F3-4048-9ECE-5E42E8C410A0}"/>
              </a:ext>
            </a:extLst>
          </p:cNvPr>
          <p:cNvSpPr txBox="1"/>
          <p:nvPr/>
        </p:nvSpPr>
        <p:spPr>
          <a:xfrm>
            <a:off x="705174" y="1063256"/>
            <a:ext cx="9643731" cy="3108543"/>
          </a:xfrm>
          <a:prstGeom prst="rect">
            <a:avLst/>
          </a:prstGeom>
          <a:noFill/>
        </p:spPr>
        <p:txBody>
          <a:bodyPr wrap="square" rtlCol="0">
            <a:spAutoFit/>
          </a:bodyPr>
          <a:lstStyle/>
          <a:p>
            <a:pPr marL="342900" indent="-342900">
              <a:buFont typeface="Arial" panose="020B0604020202020204" pitchFamily="34" charset="0"/>
              <a:buChar char="•"/>
            </a:pPr>
            <a:r>
              <a:rPr lang="en-US" sz="2200" dirty="0">
                <a:latin typeface="Segoe UI" panose="020B0502040204020203" pitchFamily="34" charset="0"/>
                <a:cs typeface="Segoe UI" panose="020B0502040204020203" pitchFamily="34" charset="0"/>
              </a:rPr>
              <a:t>Triggers create and run instances of the logic app</a:t>
            </a:r>
          </a:p>
          <a:p>
            <a:pPr marL="342900" indent="-34290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Provided triggers</a:t>
            </a:r>
          </a:p>
          <a:p>
            <a:pPr marL="800100" lvl="1" indent="-34290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Polling triggers – triggers that poll your service at a specified frequency and checks for new data</a:t>
            </a:r>
          </a:p>
          <a:p>
            <a:pPr marL="800100" lvl="1" indent="-34290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Push triggers – listen for new data at an endpoint or for an event to happen, which creates and runs a new instance of the logic app</a:t>
            </a:r>
          </a:p>
          <a:p>
            <a:pPr marL="800100" lvl="1" indent="-34290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Recurrence trigger – creates and runs an instance of the logic app on a specified schedule</a:t>
            </a:r>
          </a:p>
        </p:txBody>
      </p:sp>
    </p:spTree>
    <p:extLst>
      <p:ext uri="{BB962C8B-B14F-4D97-AF65-F5344CB8AC3E}">
        <p14:creationId xmlns:p14="http://schemas.microsoft.com/office/powerpoint/2010/main" val="412489798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Actions</a:t>
            </a:r>
          </a:p>
        </p:txBody>
      </p:sp>
      <p:sp>
        <p:nvSpPr>
          <p:cNvPr id="3" name="TextBox 2">
            <a:extLst>
              <a:ext uri="{FF2B5EF4-FFF2-40B4-BE49-F238E27FC236}">
                <a16:creationId xmlns:a16="http://schemas.microsoft.com/office/drawing/2014/main" id="{46BAD2E9-1F47-4572-8B19-7E309898C426}"/>
              </a:ext>
            </a:extLst>
          </p:cNvPr>
          <p:cNvSpPr txBox="1"/>
          <p:nvPr/>
        </p:nvSpPr>
        <p:spPr>
          <a:xfrm>
            <a:off x="877220" y="1063255"/>
            <a:ext cx="9982048" cy="2015936"/>
          </a:xfrm>
          <a:prstGeom prst="rect">
            <a:avLst/>
          </a:prstGeom>
          <a:noFill/>
        </p:spPr>
        <p:txBody>
          <a:bodyPr wrap="square" rtlCol="0">
            <a:spAutoFit/>
          </a:bodyPr>
          <a:lstStyle/>
          <a:p>
            <a:pPr marL="342900" indent="-34290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Action – any step(s) that happen after the run has fired from a trigger</a:t>
            </a:r>
          </a:p>
          <a:p>
            <a:pPr marL="342900" indent="-34290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Triggers do not provide Actions, Connectors provide Actions</a:t>
            </a:r>
          </a:p>
          <a:p>
            <a:pPr marL="342900" indent="-34290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Most connections provide one or more Actions that can be executed as part of a workflow</a:t>
            </a:r>
          </a:p>
          <a:p>
            <a:pPr marL="342900" indent="-34290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Not all Connectors have Actions</a:t>
            </a:r>
          </a:p>
        </p:txBody>
      </p:sp>
    </p:spTree>
    <p:extLst>
      <p:ext uri="{BB962C8B-B14F-4D97-AF65-F5344CB8AC3E}">
        <p14:creationId xmlns:p14="http://schemas.microsoft.com/office/powerpoint/2010/main" val="42577987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Control</a:t>
            </a:r>
          </a:p>
        </p:txBody>
      </p:sp>
      <p:pic>
        <p:nvPicPr>
          <p:cNvPr id="5" name="Picture 4">
            <a:extLst>
              <a:ext uri="{FF2B5EF4-FFF2-40B4-BE49-F238E27FC236}">
                <a16:creationId xmlns:a16="http://schemas.microsoft.com/office/drawing/2014/main" id="{9365A94A-8972-45CB-8D20-679FF91F41C6}"/>
              </a:ext>
            </a:extLst>
          </p:cNvPr>
          <p:cNvPicPr>
            <a:picLocks noChangeAspect="1"/>
          </p:cNvPicPr>
          <p:nvPr/>
        </p:nvPicPr>
        <p:blipFill>
          <a:blip r:embed="rId3"/>
          <a:stretch>
            <a:fillRect/>
          </a:stretch>
        </p:blipFill>
        <p:spPr>
          <a:xfrm>
            <a:off x="8117549" y="855677"/>
            <a:ext cx="3127380" cy="5059745"/>
          </a:xfrm>
          <a:prstGeom prst="rect">
            <a:avLst/>
          </a:prstGeom>
        </p:spPr>
      </p:pic>
      <p:sp>
        <p:nvSpPr>
          <p:cNvPr id="6" name="TextBox 5">
            <a:extLst>
              <a:ext uri="{FF2B5EF4-FFF2-40B4-BE49-F238E27FC236}">
                <a16:creationId xmlns:a16="http://schemas.microsoft.com/office/drawing/2014/main" id="{C134E758-1573-4C74-BA41-0F671DE07FFF}"/>
              </a:ext>
            </a:extLst>
          </p:cNvPr>
          <p:cNvSpPr txBox="1"/>
          <p:nvPr/>
        </p:nvSpPr>
        <p:spPr>
          <a:xfrm flipH="1">
            <a:off x="461367" y="960219"/>
            <a:ext cx="7464055" cy="5047536"/>
          </a:xfrm>
          <a:prstGeom prst="rect">
            <a:avLst/>
          </a:prstGeom>
          <a:noFill/>
        </p:spPr>
        <p:txBody>
          <a:bodyPr wrap="square" rtlCol="0">
            <a:spAutoFit/>
          </a:bodyPr>
          <a:lstStyle/>
          <a:p>
            <a:pPr marL="342900" indent="-34290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Flow control takes place through </a:t>
            </a:r>
            <a:r>
              <a:rPr lang="en-US" sz="2200" b="1" i="1" dirty="0">
                <a:latin typeface="Segoe UI" panose="020B0502040204020203" pitchFamily="34" charset="0"/>
                <a:cs typeface="Segoe UI" panose="020B0502040204020203" pitchFamily="34" charset="0"/>
              </a:rPr>
              <a:t>Actions</a:t>
            </a:r>
            <a:r>
              <a:rPr lang="en-US" sz="2200" dirty="0">
                <a:latin typeface="Segoe UI" panose="020B0502040204020203" pitchFamily="34" charset="0"/>
                <a:cs typeface="Segoe UI" panose="020B0502040204020203" pitchFamily="34" charset="0"/>
              </a:rPr>
              <a:t> </a:t>
            </a:r>
          </a:p>
          <a:p>
            <a:pPr marL="800100" lvl="1" indent="-342900">
              <a:spcBef>
                <a:spcPts val="1200"/>
              </a:spcBef>
              <a:buFont typeface="Arial" panose="020B0604020202020204" pitchFamily="34" charset="0"/>
              <a:buChar char="•"/>
            </a:pPr>
            <a:r>
              <a:rPr lang="en-US" sz="2000" b="1" dirty="0">
                <a:latin typeface="Segoe UI" panose="020B0502040204020203" pitchFamily="34" charset="0"/>
                <a:cs typeface="Segoe UI" panose="020B0502040204020203" pitchFamily="34" charset="0"/>
              </a:rPr>
              <a:t>Condition</a:t>
            </a:r>
            <a:r>
              <a:rPr lang="en-US" sz="2000" dirty="0">
                <a:latin typeface="Segoe UI" panose="020B0502040204020203" pitchFamily="34" charset="0"/>
                <a:cs typeface="Segoe UI" panose="020B0502040204020203" pitchFamily="34" charset="0"/>
              </a:rPr>
              <a:t> – Identifies which block of actions to execute based on evaluation of an input condition</a:t>
            </a:r>
          </a:p>
          <a:p>
            <a:pPr marL="800100" lvl="1" indent="-342900">
              <a:spcBef>
                <a:spcPts val="1200"/>
              </a:spcBef>
              <a:buFont typeface="Arial" panose="020B0604020202020204" pitchFamily="34" charset="0"/>
              <a:buChar char="•"/>
            </a:pPr>
            <a:r>
              <a:rPr lang="en-US" sz="2000" b="1" dirty="0">
                <a:latin typeface="Segoe UI" panose="020B0502040204020203" pitchFamily="34" charset="0"/>
                <a:cs typeface="Segoe UI" panose="020B0502040204020203" pitchFamily="34" charset="0"/>
              </a:rPr>
              <a:t>For each </a:t>
            </a:r>
            <a:r>
              <a:rPr lang="en-US" sz="2000" dirty="0">
                <a:latin typeface="Segoe UI" panose="020B0502040204020203" pitchFamily="34" charset="0"/>
                <a:cs typeface="Segoe UI" panose="020B0502040204020203" pitchFamily="34" charset="0"/>
              </a:rPr>
              <a:t>– Executes a block of actions for each item in the input array</a:t>
            </a:r>
          </a:p>
          <a:p>
            <a:pPr marL="800100" lvl="1" indent="-342900">
              <a:spcBef>
                <a:spcPts val="1200"/>
              </a:spcBef>
              <a:buFont typeface="Arial" panose="020B0604020202020204" pitchFamily="34" charset="0"/>
              <a:buChar char="•"/>
            </a:pPr>
            <a:r>
              <a:rPr lang="en-US" sz="2000" b="1" dirty="0">
                <a:latin typeface="Segoe UI" panose="020B0502040204020203" pitchFamily="34" charset="0"/>
                <a:cs typeface="Segoe UI" panose="020B0502040204020203" pitchFamily="34" charset="0"/>
              </a:rPr>
              <a:t>Scope</a:t>
            </a:r>
            <a:r>
              <a:rPr lang="en-US" sz="2000" dirty="0">
                <a:latin typeface="Segoe UI" panose="020B0502040204020203" pitchFamily="34" charset="0"/>
                <a:cs typeface="Segoe UI" panose="020B0502040204020203" pitchFamily="34" charset="0"/>
              </a:rPr>
              <a:t> – Encapsulate a block of actions and inherit the last terminal status (Succeeded, Failed, Cancelled) of  actions inside</a:t>
            </a:r>
          </a:p>
          <a:p>
            <a:pPr marL="800100" lvl="1" indent="-342900">
              <a:spcBef>
                <a:spcPts val="1200"/>
              </a:spcBef>
              <a:buFont typeface="Arial" panose="020B0604020202020204" pitchFamily="34" charset="0"/>
              <a:buChar char="•"/>
            </a:pPr>
            <a:r>
              <a:rPr lang="en-US" sz="2000" b="1" dirty="0">
                <a:latin typeface="Segoe UI" panose="020B0502040204020203" pitchFamily="34" charset="0"/>
                <a:cs typeface="Segoe UI" panose="020B0502040204020203" pitchFamily="34" charset="0"/>
              </a:rPr>
              <a:t>Switch</a:t>
            </a:r>
            <a:r>
              <a:rPr lang="en-US" sz="2000" dirty="0">
                <a:latin typeface="Segoe UI" panose="020B0502040204020203" pitchFamily="34" charset="0"/>
                <a:cs typeface="Segoe UI" panose="020B0502040204020203" pitchFamily="34" charset="0"/>
              </a:rPr>
              <a:t> – Identifies a single case to execute based on the evaluation of switch input</a:t>
            </a:r>
          </a:p>
          <a:p>
            <a:pPr marL="800100" lvl="1" indent="-342900">
              <a:spcBef>
                <a:spcPts val="1200"/>
              </a:spcBef>
              <a:buFont typeface="Arial" panose="020B0604020202020204" pitchFamily="34" charset="0"/>
              <a:buChar char="•"/>
            </a:pPr>
            <a:r>
              <a:rPr lang="en-US" sz="2000" b="1" dirty="0">
                <a:latin typeface="Segoe UI" panose="020B0502040204020203" pitchFamily="34" charset="0"/>
                <a:cs typeface="Segoe UI" panose="020B0502040204020203" pitchFamily="34" charset="0"/>
              </a:rPr>
              <a:t>Terminate</a:t>
            </a:r>
            <a:r>
              <a:rPr lang="en-US" sz="2000" dirty="0">
                <a:latin typeface="Segoe UI" panose="020B0502040204020203" pitchFamily="34" charset="0"/>
                <a:cs typeface="Segoe UI" panose="020B0502040204020203" pitchFamily="34" charset="0"/>
              </a:rPr>
              <a:t> – Terminate the execution of a Logic App run</a:t>
            </a:r>
          </a:p>
          <a:p>
            <a:pPr marL="800100" lvl="1" indent="-342900">
              <a:spcBef>
                <a:spcPts val="1200"/>
              </a:spcBef>
              <a:buFont typeface="Arial" panose="020B0604020202020204" pitchFamily="34" charset="0"/>
              <a:buChar char="•"/>
            </a:pPr>
            <a:r>
              <a:rPr lang="en-US" sz="2000" b="1" dirty="0">
                <a:latin typeface="Segoe UI" panose="020B0502040204020203" pitchFamily="34" charset="0"/>
                <a:cs typeface="Segoe UI" panose="020B0502040204020203" pitchFamily="34" charset="0"/>
              </a:rPr>
              <a:t>Until</a:t>
            </a:r>
            <a:r>
              <a:rPr lang="en-US" sz="2000" dirty="0">
                <a:latin typeface="Segoe UI" panose="020B0502040204020203" pitchFamily="34" charset="0"/>
                <a:cs typeface="Segoe UI" panose="020B0502040204020203" pitchFamily="34" charset="0"/>
              </a:rPr>
              <a:t> – Executes a block of actions until a specified condition evaluates to true</a:t>
            </a:r>
          </a:p>
        </p:txBody>
      </p:sp>
    </p:spTree>
    <p:extLst>
      <p:ext uri="{BB962C8B-B14F-4D97-AF65-F5344CB8AC3E}">
        <p14:creationId xmlns:p14="http://schemas.microsoft.com/office/powerpoint/2010/main" val="268524048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l="20120" r="20120"/>
          <a:stretch>
            <a:fillRect/>
          </a:stretch>
        </p:blipFill>
        <p:spPr/>
      </p:pic>
      <p:sp>
        <p:nvSpPr>
          <p:cNvPr id="6" name="Title 1"/>
          <p:cNvSpPr>
            <a:spLocks noGrp="1"/>
          </p:cNvSpPr>
          <p:nvPr>
            <p:ph type="title"/>
          </p:nvPr>
        </p:nvSpPr>
        <p:spPr>
          <a:xfrm>
            <a:off x="36905" y="607455"/>
            <a:ext cx="5752059" cy="635367"/>
          </a:xfrm>
        </p:spPr>
        <p:txBody>
          <a:bodyPr/>
          <a:lstStyle/>
          <a:p>
            <a:r>
              <a:rPr lang="en-US" sz="3921" dirty="0"/>
              <a:t>Demonstration</a:t>
            </a:r>
            <a:endParaRPr lang="en-US" sz="3921" dirty="0">
              <a:solidFill>
                <a:schemeClr val="accent3"/>
              </a:solidFill>
            </a:endParaRPr>
          </a:p>
        </p:txBody>
      </p:sp>
      <p:sp>
        <p:nvSpPr>
          <p:cNvPr id="7" name="Title 1"/>
          <p:cNvSpPr txBox="1">
            <a:spLocks/>
          </p:cNvSpPr>
          <p:nvPr/>
        </p:nvSpPr>
        <p:spPr>
          <a:xfrm>
            <a:off x="223660" y="3204894"/>
            <a:ext cx="5378548" cy="1178231"/>
          </a:xfrm>
          <a:prstGeom prst="rect">
            <a:avLst/>
          </a:prstGeom>
        </p:spPr>
        <p:txBody>
          <a:bodyPr vert="horz" wrap="square" lIns="143428" tIns="89642" rIns="143428" bIns="89642"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t>Creating a Logic App through the Azure Portal</a:t>
            </a:r>
            <a:endParaRPr lang="en-US" sz="3529" dirty="0">
              <a:solidFill>
                <a:schemeClr val="tx1"/>
              </a:solidFill>
            </a:endParaRPr>
          </a:p>
        </p:txBody>
      </p:sp>
    </p:spTree>
    <p:extLst>
      <p:ext uri="{BB962C8B-B14F-4D97-AF65-F5344CB8AC3E}">
        <p14:creationId xmlns:p14="http://schemas.microsoft.com/office/powerpoint/2010/main" val="6726126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p:cNvSpPr>
            <a:spLocks noGrp="1"/>
          </p:cNvSpPr>
          <p:nvPr>
            <p:ph type="title"/>
          </p:nvPr>
        </p:nvSpPr>
        <p:spPr>
          <a:xfrm>
            <a:off x="269303" y="2084378"/>
            <a:ext cx="6276530" cy="3585660"/>
          </a:xfrm>
        </p:spPr>
        <p:txBody>
          <a:bodyPr/>
          <a:lstStyle/>
          <a:p>
            <a:r>
              <a:rPr lang="en-US" sz="3921" dirty="0"/>
              <a:t>Introduction to Logic Apps</a:t>
            </a:r>
            <a:br>
              <a:rPr lang="en-US" sz="3921" dirty="0"/>
            </a:br>
            <a:br>
              <a:rPr lang="en-US" sz="3921" dirty="0"/>
            </a:br>
            <a:r>
              <a:rPr lang="en-US" sz="3921" i="1" dirty="0"/>
              <a:t>Logic Apps Development</a:t>
            </a:r>
            <a:br>
              <a:rPr lang="en-US" sz="3921" dirty="0"/>
            </a:br>
            <a:endParaRPr lang="en-US" sz="3137" i="1" dirty="0"/>
          </a:p>
        </p:txBody>
      </p:sp>
    </p:spTree>
    <p:extLst>
      <p:ext uri="{BB962C8B-B14F-4D97-AF65-F5344CB8AC3E}">
        <p14:creationId xmlns:p14="http://schemas.microsoft.com/office/powerpoint/2010/main" val="3481718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636855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txBox="1">
            <a:spLocks/>
          </p:cNvSpPr>
          <p:nvPr/>
        </p:nvSpPr>
        <p:spPr>
          <a:xfrm>
            <a:off x="432955" y="281999"/>
            <a:ext cx="10515600" cy="767484"/>
          </a:xfrm>
          <a:prstGeom prst="rect">
            <a:avLst/>
          </a:prstGeom>
        </p:spPr>
        <p:txBody>
          <a:bodyPr/>
          <a:lstStyle>
            <a:lvl1pPr algn="l" defTabSz="914400" rtl="0" eaLnBrk="1" latinLnBrk="0" hangingPunct="1">
              <a:lnSpc>
                <a:spcPct val="90000"/>
              </a:lnSpc>
              <a:spcBef>
                <a:spcPct val="0"/>
              </a:spcBef>
              <a:buNone/>
              <a:defRPr sz="3200" kern="1200">
                <a:solidFill>
                  <a:srgbClr val="0A5BBA"/>
                </a:solidFill>
                <a:latin typeface="Segoe UI Light" panose="020B0502040204020203" pitchFamily="34" charset="0"/>
                <a:ea typeface="+mj-ea"/>
                <a:cs typeface="Segoe UI Light" panose="020B0502040204020203" pitchFamily="34" charset="0"/>
              </a:defRPr>
            </a:lvl1pPr>
          </a:lstStyle>
          <a:p>
            <a:r>
              <a:rPr lang="en-US" dirty="0"/>
              <a:t>How would you start development of a Logic App?</a:t>
            </a:r>
          </a:p>
        </p:txBody>
      </p:sp>
      <p:sp>
        <p:nvSpPr>
          <p:cNvPr id="2" name="TextBox 1"/>
          <p:cNvSpPr txBox="1"/>
          <p:nvPr/>
        </p:nvSpPr>
        <p:spPr>
          <a:xfrm>
            <a:off x="1052623" y="1049483"/>
            <a:ext cx="10055644" cy="1508105"/>
          </a:xfrm>
          <a:prstGeom prst="rect">
            <a:avLst/>
          </a:prstGeom>
          <a:noFill/>
        </p:spPr>
        <p:txBody>
          <a:bodyPr wrap="square" rtlCol="0">
            <a:spAutoFit/>
          </a:bodyPr>
          <a:lstStyle/>
          <a:p>
            <a:pPr marL="285750" indent="-285750">
              <a:spcBef>
                <a:spcPts val="1200"/>
              </a:spcBef>
              <a:buFont typeface="Arial" panose="020B0604020202020204" pitchFamily="34" charset="0"/>
              <a:buChar char="•"/>
            </a:pPr>
            <a:r>
              <a:rPr lang="en-US" sz="2400" dirty="0">
                <a:latin typeface="Segoe UI" panose="020B0502040204020203" pitchFamily="34" charset="0"/>
                <a:cs typeface="Segoe UI" panose="020B0502040204020203" pitchFamily="34" charset="0"/>
              </a:rPr>
              <a:t>The Azure Portal</a:t>
            </a:r>
          </a:p>
          <a:p>
            <a:pPr marL="285750" indent="-285750">
              <a:spcBef>
                <a:spcPts val="1200"/>
              </a:spcBef>
              <a:buFont typeface="Arial" panose="020B0604020202020204" pitchFamily="34" charset="0"/>
              <a:buChar char="•"/>
            </a:pPr>
            <a:r>
              <a:rPr lang="en-US" sz="2400" dirty="0">
                <a:latin typeface="Segoe UI" panose="020B0502040204020203" pitchFamily="34" charset="0"/>
                <a:cs typeface="Segoe UI" panose="020B0502040204020203" pitchFamily="34" charset="0"/>
              </a:rPr>
              <a:t>Visual Studio</a:t>
            </a:r>
          </a:p>
          <a:p>
            <a:pPr marL="285750" indent="-285750">
              <a:spcBef>
                <a:spcPts val="1200"/>
              </a:spcBef>
              <a:buFont typeface="Arial" panose="020B0604020202020204" pitchFamily="34" charset="0"/>
              <a:buChar char="•"/>
            </a:pPr>
            <a:r>
              <a:rPr lang="en-US" sz="2400" dirty="0">
                <a:latin typeface="Segoe UI" panose="020B0502040204020203" pitchFamily="34" charset="0"/>
                <a:cs typeface="Segoe UI" panose="020B0502040204020203" pitchFamily="34" charset="0"/>
              </a:rPr>
              <a:t>Visual Studio Code</a:t>
            </a:r>
          </a:p>
        </p:txBody>
      </p:sp>
    </p:spTree>
    <p:extLst>
      <p:ext uri="{BB962C8B-B14F-4D97-AF65-F5344CB8AC3E}">
        <p14:creationId xmlns:p14="http://schemas.microsoft.com/office/powerpoint/2010/main" val="232397064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12823-EDCA-4145-A46C-A62C5836AFE8}"/>
              </a:ext>
            </a:extLst>
          </p:cNvPr>
          <p:cNvSpPr txBox="1">
            <a:spLocks/>
          </p:cNvSpPr>
          <p:nvPr/>
        </p:nvSpPr>
        <p:spPr>
          <a:xfrm>
            <a:off x="432955" y="281999"/>
            <a:ext cx="10515600" cy="767484"/>
          </a:xfrm>
          <a:prstGeom prst="rect">
            <a:avLst/>
          </a:prstGeom>
        </p:spPr>
        <p:txBody>
          <a:bodyPr/>
          <a:lstStyle>
            <a:lvl1pPr algn="l" defTabSz="914400" rtl="0" eaLnBrk="1" latinLnBrk="0" hangingPunct="1">
              <a:lnSpc>
                <a:spcPct val="90000"/>
              </a:lnSpc>
              <a:spcBef>
                <a:spcPct val="0"/>
              </a:spcBef>
              <a:buNone/>
              <a:defRPr sz="3200" kern="1200">
                <a:solidFill>
                  <a:srgbClr val="0A5BBA"/>
                </a:solidFill>
                <a:latin typeface="Segoe UI Light" panose="020B0502040204020203" pitchFamily="34" charset="0"/>
                <a:ea typeface="+mj-ea"/>
                <a:cs typeface="Segoe UI Light" panose="020B0502040204020203" pitchFamily="34" charset="0"/>
              </a:defRPr>
            </a:lvl1pPr>
          </a:lstStyle>
          <a:p>
            <a:r>
              <a:rPr lang="en-US" dirty="0"/>
              <a:t>Logic App development through Visual Studio</a:t>
            </a:r>
          </a:p>
        </p:txBody>
      </p:sp>
      <p:sp>
        <p:nvSpPr>
          <p:cNvPr id="3" name="TextBox 2">
            <a:extLst>
              <a:ext uri="{FF2B5EF4-FFF2-40B4-BE49-F238E27FC236}">
                <a16:creationId xmlns:a16="http://schemas.microsoft.com/office/drawing/2014/main" id="{C7483449-A463-4E16-B456-97D4220034ED}"/>
              </a:ext>
            </a:extLst>
          </p:cNvPr>
          <p:cNvSpPr txBox="1"/>
          <p:nvPr/>
        </p:nvSpPr>
        <p:spPr>
          <a:xfrm>
            <a:off x="723013" y="1049483"/>
            <a:ext cx="9005778" cy="3108543"/>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Allows you to add your logic app to source control</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Allows you to publish different versions of your logic app</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Allows you to create an ARM template for different deployment environments</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Visual Studio has a Logic App Designer similar to the Azure Portal</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Requires Azure Logic Apps Tools for Visual Studio 2017 </a:t>
            </a:r>
            <a:r>
              <a:rPr lang="en-US" sz="2200" dirty="0">
                <a:latin typeface="Segoe UI" panose="020B0502040204020203" pitchFamily="34" charset="0"/>
                <a:cs typeface="Segoe UI" panose="020B0502040204020203" pitchFamily="34" charset="0"/>
                <a:hlinkClick r:id="rId3"/>
              </a:rPr>
              <a:t>https://marketplace.visualstudio.com/items?itemName=VinaySinghMSFT.AzureLogicAppsToolsforVisualStudio-18551</a:t>
            </a:r>
            <a:r>
              <a:rPr lang="en-US" sz="2200" dirty="0">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171907715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l="20120" r="20120"/>
          <a:stretch>
            <a:fillRect/>
          </a:stretch>
        </p:blipFill>
        <p:spPr/>
      </p:pic>
      <p:sp>
        <p:nvSpPr>
          <p:cNvPr id="6" name="Title 1"/>
          <p:cNvSpPr>
            <a:spLocks noGrp="1"/>
          </p:cNvSpPr>
          <p:nvPr>
            <p:ph type="title"/>
          </p:nvPr>
        </p:nvSpPr>
        <p:spPr>
          <a:xfrm>
            <a:off x="36905" y="607455"/>
            <a:ext cx="5752059" cy="635367"/>
          </a:xfrm>
        </p:spPr>
        <p:txBody>
          <a:bodyPr/>
          <a:lstStyle/>
          <a:p>
            <a:r>
              <a:rPr lang="en-US" sz="3921" dirty="0"/>
              <a:t>Demonstration</a:t>
            </a:r>
            <a:endParaRPr lang="en-US" sz="3921" dirty="0">
              <a:solidFill>
                <a:schemeClr val="accent3"/>
              </a:solidFill>
            </a:endParaRPr>
          </a:p>
        </p:txBody>
      </p:sp>
      <p:sp>
        <p:nvSpPr>
          <p:cNvPr id="7" name="Title 1"/>
          <p:cNvSpPr txBox="1">
            <a:spLocks/>
          </p:cNvSpPr>
          <p:nvPr/>
        </p:nvSpPr>
        <p:spPr>
          <a:xfrm>
            <a:off x="223660" y="3204894"/>
            <a:ext cx="5378548" cy="1178231"/>
          </a:xfrm>
          <a:prstGeom prst="rect">
            <a:avLst/>
          </a:prstGeom>
        </p:spPr>
        <p:txBody>
          <a:bodyPr vert="horz" wrap="square" lIns="143428" tIns="89642" rIns="143428" bIns="89642"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t>Creating a Logic App through Visual Studio</a:t>
            </a:r>
            <a:endParaRPr lang="en-US" sz="3529" dirty="0">
              <a:solidFill>
                <a:schemeClr val="tx1"/>
              </a:solidFill>
            </a:endParaRPr>
          </a:p>
        </p:txBody>
      </p:sp>
    </p:spTree>
    <p:extLst>
      <p:ext uri="{BB962C8B-B14F-4D97-AF65-F5344CB8AC3E}">
        <p14:creationId xmlns:p14="http://schemas.microsoft.com/office/powerpoint/2010/main" val="29964718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12823-EDCA-4145-A46C-A62C5836AFE8}"/>
              </a:ext>
            </a:extLst>
          </p:cNvPr>
          <p:cNvSpPr txBox="1">
            <a:spLocks/>
          </p:cNvSpPr>
          <p:nvPr/>
        </p:nvSpPr>
        <p:spPr>
          <a:xfrm>
            <a:off x="432955" y="281999"/>
            <a:ext cx="10515600" cy="767484"/>
          </a:xfrm>
          <a:prstGeom prst="rect">
            <a:avLst/>
          </a:prstGeom>
        </p:spPr>
        <p:txBody>
          <a:bodyPr/>
          <a:lstStyle>
            <a:lvl1pPr algn="l" defTabSz="914400" rtl="0" eaLnBrk="1" latinLnBrk="0" hangingPunct="1">
              <a:lnSpc>
                <a:spcPct val="90000"/>
              </a:lnSpc>
              <a:spcBef>
                <a:spcPct val="0"/>
              </a:spcBef>
              <a:buNone/>
              <a:defRPr sz="3200" kern="1200">
                <a:solidFill>
                  <a:srgbClr val="0A5BBA"/>
                </a:solidFill>
                <a:latin typeface="Segoe UI Light" panose="020B0502040204020203" pitchFamily="34" charset="0"/>
                <a:ea typeface="+mj-ea"/>
                <a:cs typeface="Segoe UI Light" panose="020B0502040204020203" pitchFamily="34" charset="0"/>
              </a:defRPr>
            </a:lvl1pPr>
          </a:lstStyle>
          <a:p>
            <a:r>
              <a:rPr lang="en-US" dirty="0"/>
              <a:t>Logic App development through Visual Studio Code</a:t>
            </a:r>
          </a:p>
        </p:txBody>
      </p:sp>
      <p:sp>
        <p:nvSpPr>
          <p:cNvPr id="3" name="TextBox 2">
            <a:extLst>
              <a:ext uri="{FF2B5EF4-FFF2-40B4-BE49-F238E27FC236}">
                <a16:creationId xmlns:a16="http://schemas.microsoft.com/office/drawing/2014/main" id="{C7483449-A463-4E16-B456-97D4220034ED}"/>
              </a:ext>
            </a:extLst>
          </p:cNvPr>
          <p:cNvSpPr txBox="1"/>
          <p:nvPr/>
        </p:nvSpPr>
        <p:spPr>
          <a:xfrm>
            <a:off x="723013" y="1049483"/>
            <a:ext cx="9005778" cy="2431435"/>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Allows you to create and edit logic app workflow definitions</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Allows you to work with the workflow definition schema in JSON</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Allows you to work on existing logic apps deployed to Azure</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Allows you to work faster than in Visual Studio if you are already familiar with the workflow definition</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Works with any development platform that VS Code runs on</a:t>
            </a:r>
          </a:p>
        </p:txBody>
      </p:sp>
    </p:spTree>
    <p:extLst>
      <p:ext uri="{BB962C8B-B14F-4D97-AF65-F5344CB8AC3E}">
        <p14:creationId xmlns:p14="http://schemas.microsoft.com/office/powerpoint/2010/main" val="82145489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l="20120" r="20120"/>
          <a:stretch>
            <a:fillRect/>
          </a:stretch>
        </p:blipFill>
        <p:spPr/>
      </p:pic>
      <p:sp>
        <p:nvSpPr>
          <p:cNvPr id="6" name="Title 1"/>
          <p:cNvSpPr>
            <a:spLocks noGrp="1"/>
          </p:cNvSpPr>
          <p:nvPr>
            <p:ph type="title"/>
          </p:nvPr>
        </p:nvSpPr>
        <p:spPr>
          <a:xfrm>
            <a:off x="36905" y="607455"/>
            <a:ext cx="5752059" cy="635367"/>
          </a:xfrm>
        </p:spPr>
        <p:txBody>
          <a:bodyPr/>
          <a:lstStyle/>
          <a:p>
            <a:r>
              <a:rPr lang="en-US" sz="3921" dirty="0"/>
              <a:t>Demonstration</a:t>
            </a:r>
            <a:endParaRPr lang="en-US" sz="3921" dirty="0">
              <a:solidFill>
                <a:schemeClr val="accent3"/>
              </a:solidFill>
            </a:endParaRPr>
          </a:p>
        </p:txBody>
      </p:sp>
      <p:sp>
        <p:nvSpPr>
          <p:cNvPr id="7" name="Title 1"/>
          <p:cNvSpPr txBox="1">
            <a:spLocks/>
          </p:cNvSpPr>
          <p:nvPr/>
        </p:nvSpPr>
        <p:spPr>
          <a:xfrm>
            <a:off x="223660" y="3204894"/>
            <a:ext cx="5378548" cy="1178231"/>
          </a:xfrm>
          <a:prstGeom prst="rect">
            <a:avLst/>
          </a:prstGeom>
        </p:spPr>
        <p:txBody>
          <a:bodyPr vert="horz" wrap="square" lIns="143428" tIns="89642" rIns="143428" bIns="89642"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t>Creating a Logic App through Visual Studio Code</a:t>
            </a:r>
            <a:endParaRPr lang="en-US" sz="3529" dirty="0">
              <a:solidFill>
                <a:schemeClr val="tx1"/>
              </a:solidFill>
            </a:endParaRPr>
          </a:p>
        </p:txBody>
      </p:sp>
    </p:spTree>
    <p:extLst>
      <p:ext uri="{BB962C8B-B14F-4D97-AF65-F5344CB8AC3E}">
        <p14:creationId xmlns:p14="http://schemas.microsoft.com/office/powerpoint/2010/main" val="353438093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12823-EDCA-4145-A46C-A62C5836AFE8}"/>
              </a:ext>
            </a:extLst>
          </p:cNvPr>
          <p:cNvSpPr txBox="1">
            <a:spLocks/>
          </p:cNvSpPr>
          <p:nvPr/>
        </p:nvSpPr>
        <p:spPr>
          <a:xfrm>
            <a:off x="432955" y="281999"/>
            <a:ext cx="10515600" cy="767484"/>
          </a:xfrm>
          <a:prstGeom prst="rect">
            <a:avLst/>
          </a:prstGeom>
        </p:spPr>
        <p:txBody>
          <a:bodyPr/>
          <a:lstStyle>
            <a:lvl1pPr algn="l" defTabSz="914400" rtl="0" eaLnBrk="1" latinLnBrk="0" hangingPunct="1">
              <a:lnSpc>
                <a:spcPct val="90000"/>
              </a:lnSpc>
              <a:spcBef>
                <a:spcPct val="0"/>
              </a:spcBef>
              <a:buNone/>
              <a:defRPr sz="3200" kern="1200">
                <a:solidFill>
                  <a:srgbClr val="0A5BBA"/>
                </a:solidFill>
                <a:latin typeface="Segoe UI Light" panose="020B0502040204020203" pitchFamily="34" charset="0"/>
                <a:ea typeface="+mj-ea"/>
                <a:cs typeface="Segoe UI Light" panose="020B0502040204020203" pitchFamily="34" charset="0"/>
              </a:defRPr>
            </a:lvl1pPr>
          </a:lstStyle>
          <a:p>
            <a:r>
              <a:rPr lang="en-US" dirty="0"/>
              <a:t>Logic App Variables</a:t>
            </a:r>
          </a:p>
        </p:txBody>
      </p:sp>
      <p:sp>
        <p:nvSpPr>
          <p:cNvPr id="3" name="TextBox 2">
            <a:extLst>
              <a:ext uri="{FF2B5EF4-FFF2-40B4-BE49-F238E27FC236}">
                <a16:creationId xmlns:a16="http://schemas.microsoft.com/office/drawing/2014/main" id="{C7483449-A463-4E16-B456-97D4220034ED}"/>
              </a:ext>
            </a:extLst>
          </p:cNvPr>
          <p:cNvSpPr txBox="1"/>
          <p:nvPr/>
        </p:nvSpPr>
        <p:spPr>
          <a:xfrm>
            <a:off x="723013" y="1049483"/>
            <a:ext cx="9005778" cy="4201150"/>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Store and work with values using variables in your logic app</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Allowed variable types:</a:t>
            </a:r>
          </a:p>
          <a:p>
            <a:pPr marL="742950" lvl="1" indent="-285750">
              <a:buFont typeface="Arial" panose="020B0604020202020204" pitchFamily="34" charset="0"/>
              <a:buChar char="•"/>
            </a:pPr>
            <a:r>
              <a:rPr lang="en-US" sz="2000" dirty="0">
                <a:latin typeface="Segoe UI" panose="020B0502040204020203" pitchFamily="34" charset="0"/>
                <a:cs typeface="Segoe UI" panose="020B0502040204020203" pitchFamily="34" charset="0"/>
              </a:rPr>
              <a:t>Integer</a:t>
            </a:r>
          </a:p>
          <a:p>
            <a:pPr marL="742950" lvl="1" indent="-285750">
              <a:buFont typeface="Arial" panose="020B0604020202020204" pitchFamily="34" charset="0"/>
              <a:buChar char="•"/>
            </a:pPr>
            <a:r>
              <a:rPr lang="en-US" sz="2000" dirty="0">
                <a:latin typeface="Segoe UI" panose="020B0502040204020203" pitchFamily="34" charset="0"/>
                <a:cs typeface="Segoe UI" panose="020B0502040204020203" pitchFamily="34" charset="0"/>
              </a:rPr>
              <a:t>Float</a:t>
            </a:r>
          </a:p>
          <a:p>
            <a:pPr marL="742950" lvl="1" indent="-285750">
              <a:buFont typeface="Arial" panose="020B0604020202020204" pitchFamily="34" charset="0"/>
              <a:buChar char="•"/>
            </a:pPr>
            <a:r>
              <a:rPr lang="en-US" sz="2000" dirty="0">
                <a:latin typeface="Segoe UI" panose="020B0502040204020203" pitchFamily="34" charset="0"/>
                <a:cs typeface="Segoe UI" panose="020B0502040204020203" pitchFamily="34" charset="0"/>
              </a:rPr>
              <a:t>Boolean</a:t>
            </a:r>
          </a:p>
          <a:p>
            <a:pPr marL="742950" lvl="1" indent="-285750">
              <a:buFont typeface="Arial" panose="020B0604020202020204" pitchFamily="34" charset="0"/>
              <a:buChar char="•"/>
            </a:pPr>
            <a:r>
              <a:rPr lang="en-US" sz="2000" dirty="0">
                <a:latin typeface="Segoe UI" panose="020B0502040204020203" pitchFamily="34" charset="0"/>
                <a:cs typeface="Segoe UI" panose="020B0502040204020203" pitchFamily="34" charset="0"/>
              </a:rPr>
              <a:t>String</a:t>
            </a:r>
          </a:p>
          <a:p>
            <a:pPr marL="742950" lvl="1" indent="-285750">
              <a:buFont typeface="Arial" panose="020B0604020202020204" pitchFamily="34" charset="0"/>
              <a:buChar char="•"/>
            </a:pPr>
            <a:r>
              <a:rPr lang="en-US" sz="2000" dirty="0">
                <a:latin typeface="Segoe UI" panose="020B0502040204020203" pitchFamily="34" charset="0"/>
                <a:cs typeface="Segoe UI" panose="020B0502040204020203" pitchFamily="34" charset="0"/>
              </a:rPr>
              <a:t>Array</a:t>
            </a:r>
          </a:p>
          <a:p>
            <a:pPr marL="742950" lvl="1" indent="-285750">
              <a:buFont typeface="Arial" panose="020B0604020202020204" pitchFamily="34" charset="0"/>
              <a:buChar char="•"/>
            </a:pPr>
            <a:r>
              <a:rPr lang="en-US" sz="2000" dirty="0">
                <a:latin typeface="Segoe UI" panose="020B0502040204020203" pitchFamily="34" charset="0"/>
                <a:cs typeface="Segoe UI" panose="020B0502040204020203" pitchFamily="34" charset="0"/>
              </a:rPr>
              <a:t>Object</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Variables are global only within the logic app instance that creates them</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Variables persist across any loop iterations inside of a logic app instance</a:t>
            </a:r>
          </a:p>
        </p:txBody>
      </p:sp>
    </p:spTree>
    <p:extLst>
      <p:ext uri="{BB962C8B-B14F-4D97-AF65-F5344CB8AC3E}">
        <p14:creationId xmlns:p14="http://schemas.microsoft.com/office/powerpoint/2010/main" val="193898778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12823-EDCA-4145-A46C-A62C5836AFE8}"/>
              </a:ext>
            </a:extLst>
          </p:cNvPr>
          <p:cNvSpPr txBox="1">
            <a:spLocks/>
          </p:cNvSpPr>
          <p:nvPr/>
        </p:nvSpPr>
        <p:spPr>
          <a:xfrm>
            <a:off x="432955" y="281999"/>
            <a:ext cx="10515600" cy="767484"/>
          </a:xfrm>
          <a:prstGeom prst="rect">
            <a:avLst/>
          </a:prstGeom>
        </p:spPr>
        <p:txBody>
          <a:bodyPr/>
          <a:lstStyle>
            <a:lvl1pPr algn="l" defTabSz="914400" rtl="0" eaLnBrk="1" latinLnBrk="0" hangingPunct="1">
              <a:lnSpc>
                <a:spcPct val="90000"/>
              </a:lnSpc>
              <a:spcBef>
                <a:spcPct val="0"/>
              </a:spcBef>
              <a:buNone/>
              <a:defRPr sz="3200" kern="1200">
                <a:solidFill>
                  <a:srgbClr val="0A5BBA"/>
                </a:solidFill>
                <a:latin typeface="Segoe UI Light" panose="020B0502040204020203" pitchFamily="34" charset="0"/>
                <a:ea typeface="+mj-ea"/>
                <a:cs typeface="Segoe UI Light" panose="020B0502040204020203" pitchFamily="34" charset="0"/>
              </a:defRPr>
            </a:lvl1pPr>
          </a:lstStyle>
          <a:p>
            <a:r>
              <a:rPr lang="en-US" dirty="0"/>
              <a:t>Logic App Variables – </a:t>
            </a:r>
            <a:r>
              <a:rPr lang="en-US" dirty="0" err="1"/>
              <a:t>con’t</a:t>
            </a:r>
            <a:endParaRPr lang="en-US" dirty="0"/>
          </a:p>
        </p:txBody>
      </p:sp>
      <p:sp>
        <p:nvSpPr>
          <p:cNvPr id="3" name="TextBox 2">
            <a:extLst>
              <a:ext uri="{FF2B5EF4-FFF2-40B4-BE49-F238E27FC236}">
                <a16:creationId xmlns:a16="http://schemas.microsoft.com/office/drawing/2014/main" id="{C7483449-A463-4E16-B456-97D4220034ED}"/>
              </a:ext>
            </a:extLst>
          </p:cNvPr>
          <p:cNvSpPr txBox="1"/>
          <p:nvPr/>
        </p:nvSpPr>
        <p:spPr>
          <a:xfrm>
            <a:off x="723013" y="1049483"/>
            <a:ext cx="9005778" cy="3262432"/>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A variable in a logic app requires a Name, Type and Value. Store and work with values using variables in your logic app</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Getting a variables value is performed by:</a:t>
            </a:r>
          </a:p>
          <a:p>
            <a:pPr marL="742950" lvl="1"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{string(variables(‘</a:t>
            </a:r>
            <a:r>
              <a:rPr lang="en-US" sz="2200" dirty="0" err="1">
                <a:latin typeface="Segoe UI" panose="020B0502040204020203" pitchFamily="34" charset="0"/>
                <a:cs typeface="Segoe UI" panose="020B0502040204020203" pitchFamily="34" charset="0"/>
              </a:rPr>
              <a:t>mystringname</a:t>
            </a:r>
            <a:r>
              <a:rPr lang="en-US" sz="2200" dirty="0">
                <a:latin typeface="Segoe UI" panose="020B0502040204020203" pitchFamily="34" charset="0"/>
                <a:cs typeface="Segoe UI" panose="020B0502040204020203" pitchFamily="34" charset="0"/>
              </a:rPr>
              <a:t>’))}</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Initialize a variable by using the Initialize Variable action</a:t>
            </a:r>
          </a:p>
          <a:p>
            <a:pPr>
              <a:spcBef>
                <a:spcPts val="600"/>
              </a:spcBef>
            </a:pPr>
            <a:endParaRPr lang="en-US" sz="2200" dirty="0">
              <a:latin typeface="Segoe UI" panose="020B0502040204020203" pitchFamily="34" charset="0"/>
              <a:cs typeface="Segoe UI" panose="020B0502040204020203" pitchFamily="34" charset="0"/>
            </a:endParaRPr>
          </a:p>
          <a:p>
            <a:pPr>
              <a:spcBef>
                <a:spcPts val="600"/>
              </a:spcBef>
            </a:pPr>
            <a:endParaRPr lang="en-US" sz="2200" dirty="0">
              <a:latin typeface="Segoe UI" panose="020B0502040204020203" pitchFamily="34" charset="0"/>
              <a:cs typeface="Segoe UI" panose="020B0502040204020203" pitchFamily="34" charset="0"/>
            </a:endParaRPr>
          </a:p>
          <a:p>
            <a:pPr>
              <a:spcBef>
                <a:spcPts val="600"/>
              </a:spcBef>
            </a:pPr>
            <a:endParaRPr lang="en-US" sz="22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51482C22-08FF-413E-8F26-4D65670B3C75}"/>
              </a:ext>
            </a:extLst>
          </p:cNvPr>
          <p:cNvPicPr>
            <a:picLocks noChangeAspect="1"/>
          </p:cNvPicPr>
          <p:nvPr/>
        </p:nvPicPr>
        <p:blipFill>
          <a:blip r:embed="rId3"/>
          <a:stretch>
            <a:fillRect/>
          </a:stretch>
        </p:blipFill>
        <p:spPr>
          <a:xfrm>
            <a:off x="1517278" y="3229569"/>
            <a:ext cx="7647619" cy="2419048"/>
          </a:xfrm>
          <a:prstGeom prst="rect">
            <a:avLst/>
          </a:prstGeom>
        </p:spPr>
      </p:pic>
    </p:spTree>
    <p:extLst>
      <p:ext uri="{BB962C8B-B14F-4D97-AF65-F5344CB8AC3E}">
        <p14:creationId xmlns:p14="http://schemas.microsoft.com/office/powerpoint/2010/main" val="417937018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12823-EDCA-4145-A46C-A62C5836AFE8}"/>
              </a:ext>
            </a:extLst>
          </p:cNvPr>
          <p:cNvSpPr txBox="1">
            <a:spLocks/>
          </p:cNvSpPr>
          <p:nvPr/>
        </p:nvSpPr>
        <p:spPr>
          <a:xfrm>
            <a:off x="432955" y="281999"/>
            <a:ext cx="10515600" cy="767484"/>
          </a:xfrm>
          <a:prstGeom prst="rect">
            <a:avLst/>
          </a:prstGeom>
        </p:spPr>
        <p:txBody>
          <a:bodyPr/>
          <a:lstStyle>
            <a:lvl1pPr algn="l" defTabSz="914400" rtl="0" eaLnBrk="1" latinLnBrk="0" hangingPunct="1">
              <a:lnSpc>
                <a:spcPct val="90000"/>
              </a:lnSpc>
              <a:spcBef>
                <a:spcPct val="0"/>
              </a:spcBef>
              <a:buNone/>
              <a:defRPr sz="3200" kern="1200">
                <a:solidFill>
                  <a:srgbClr val="0A5BBA"/>
                </a:solidFill>
                <a:latin typeface="Segoe UI Light" panose="020B0502040204020203" pitchFamily="34" charset="0"/>
                <a:ea typeface="+mj-ea"/>
                <a:cs typeface="Segoe UI Light" panose="020B0502040204020203" pitchFamily="34" charset="0"/>
              </a:defRPr>
            </a:lvl1pPr>
          </a:lstStyle>
          <a:p>
            <a:r>
              <a:rPr lang="en-US" dirty="0"/>
              <a:t>Performing Data Operations</a:t>
            </a:r>
          </a:p>
        </p:txBody>
      </p:sp>
      <p:graphicFrame>
        <p:nvGraphicFramePr>
          <p:cNvPr id="4" name="Table 3">
            <a:extLst>
              <a:ext uri="{FF2B5EF4-FFF2-40B4-BE49-F238E27FC236}">
                <a16:creationId xmlns:a16="http://schemas.microsoft.com/office/drawing/2014/main" id="{AD85F756-7433-446E-97C6-5574B0A53A9A}"/>
              </a:ext>
            </a:extLst>
          </p:cNvPr>
          <p:cNvGraphicFramePr>
            <a:graphicFrameLocks noGrp="1"/>
          </p:cNvGraphicFramePr>
          <p:nvPr>
            <p:extLst>
              <p:ext uri="{D42A27DB-BD31-4B8C-83A1-F6EECF244321}">
                <p14:modId xmlns:p14="http://schemas.microsoft.com/office/powerpoint/2010/main" val="4034478347"/>
              </p:ext>
            </p:extLst>
          </p:nvPr>
        </p:nvGraphicFramePr>
        <p:xfrm>
          <a:off x="1040849" y="1049483"/>
          <a:ext cx="9764000" cy="4683760"/>
        </p:xfrm>
        <a:graphic>
          <a:graphicData uri="http://schemas.openxmlformats.org/drawingml/2006/table">
            <a:tbl>
              <a:tblPr firstRow="1" bandRow="1">
                <a:tableStyleId>{5C22544A-7EE6-4342-B048-85BDC9FD1C3A}</a:tableStyleId>
              </a:tblPr>
              <a:tblGrid>
                <a:gridCol w="2129968">
                  <a:extLst>
                    <a:ext uri="{9D8B030D-6E8A-4147-A177-3AD203B41FA5}">
                      <a16:colId xmlns:a16="http://schemas.microsoft.com/office/drawing/2014/main" val="649991756"/>
                    </a:ext>
                  </a:extLst>
                </a:gridCol>
                <a:gridCol w="7634032">
                  <a:extLst>
                    <a:ext uri="{9D8B030D-6E8A-4147-A177-3AD203B41FA5}">
                      <a16:colId xmlns:a16="http://schemas.microsoft.com/office/drawing/2014/main" val="1965278057"/>
                    </a:ext>
                  </a:extLst>
                </a:gridCol>
              </a:tblGrid>
              <a:tr h="370840">
                <a:tc>
                  <a:txBody>
                    <a:bodyPr/>
                    <a:lstStyle/>
                    <a:p>
                      <a:r>
                        <a:rPr lang="en-US" dirty="0"/>
                        <a:t>Action</a:t>
                      </a:r>
                    </a:p>
                  </a:txBody>
                  <a:tcPr/>
                </a:tc>
                <a:tc>
                  <a:txBody>
                    <a:bodyPr/>
                    <a:lstStyle/>
                    <a:p>
                      <a:r>
                        <a:rPr lang="en-US" dirty="0"/>
                        <a:t>Description</a:t>
                      </a:r>
                    </a:p>
                  </a:txBody>
                  <a:tcPr/>
                </a:tc>
                <a:extLst>
                  <a:ext uri="{0D108BD9-81ED-4DB2-BD59-A6C34878D82A}">
                    <a16:rowId xmlns:a16="http://schemas.microsoft.com/office/drawing/2014/main" val="2599518253"/>
                  </a:ext>
                </a:extLst>
              </a:tr>
              <a:tr h="370840">
                <a:tc>
                  <a:txBody>
                    <a:bodyPr/>
                    <a:lstStyle/>
                    <a:p>
                      <a:r>
                        <a:rPr lang="en-US" dirty="0"/>
                        <a:t>Create CSV Table</a:t>
                      </a:r>
                    </a:p>
                  </a:txBody>
                  <a:tcPr/>
                </a:tc>
                <a:tc>
                  <a:txBody>
                    <a:bodyPr/>
                    <a:lstStyle/>
                    <a:p>
                      <a:r>
                        <a:rPr lang="en-US" dirty="0"/>
                        <a:t>Create a comma-separated value (CSV) table from an array</a:t>
                      </a:r>
                    </a:p>
                  </a:txBody>
                  <a:tcPr/>
                </a:tc>
                <a:extLst>
                  <a:ext uri="{0D108BD9-81ED-4DB2-BD59-A6C34878D82A}">
                    <a16:rowId xmlns:a16="http://schemas.microsoft.com/office/drawing/2014/main" val="2569296555"/>
                  </a:ext>
                </a:extLst>
              </a:tr>
              <a:tr h="370840">
                <a:tc>
                  <a:txBody>
                    <a:bodyPr/>
                    <a:lstStyle/>
                    <a:p>
                      <a:r>
                        <a:rPr lang="en-US" dirty="0"/>
                        <a:t>Create HTML Table</a:t>
                      </a:r>
                    </a:p>
                  </a:txBody>
                  <a:tcPr/>
                </a:tc>
                <a:tc>
                  <a:txBody>
                    <a:bodyPr/>
                    <a:lstStyle/>
                    <a:p>
                      <a:r>
                        <a:rPr lang="en-US" dirty="0"/>
                        <a:t>Create an HTML table from an array</a:t>
                      </a:r>
                    </a:p>
                  </a:txBody>
                  <a:tcPr/>
                </a:tc>
                <a:extLst>
                  <a:ext uri="{0D108BD9-81ED-4DB2-BD59-A6C34878D82A}">
                    <a16:rowId xmlns:a16="http://schemas.microsoft.com/office/drawing/2014/main" val="1958155161"/>
                  </a:ext>
                </a:extLst>
              </a:tr>
              <a:tr h="370840">
                <a:tc>
                  <a:txBody>
                    <a:bodyPr/>
                    <a:lstStyle/>
                    <a:p>
                      <a:r>
                        <a:rPr lang="en-US" dirty="0"/>
                        <a:t>Filter Array</a:t>
                      </a:r>
                    </a:p>
                  </a:txBody>
                  <a:tcPr/>
                </a:tc>
                <a:tc>
                  <a:txBody>
                    <a:bodyPr/>
                    <a:lstStyle/>
                    <a:p>
                      <a:r>
                        <a:rPr lang="en-US" dirty="0"/>
                        <a:t>Create an array subset from an array based on the specified filter or condition</a:t>
                      </a:r>
                    </a:p>
                  </a:txBody>
                  <a:tcPr/>
                </a:tc>
                <a:extLst>
                  <a:ext uri="{0D108BD9-81ED-4DB2-BD59-A6C34878D82A}">
                    <a16:rowId xmlns:a16="http://schemas.microsoft.com/office/drawing/2014/main" val="1430503215"/>
                  </a:ext>
                </a:extLst>
              </a:tr>
              <a:tr h="370840">
                <a:tc>
                  <a:txBody>
                    <a:bodyPr/>
                    <a:lstStyle/>
                    <a:p>
                      <a:r>
                        <a:rPr lang="en-US" dirty="0"/>
                        <a:t>Join</a:t>
                      </a:r>
                    </a:p>
                  </a:txBody>
                  <a:tcPr/>
                </a:tc>
                <a:tc>
                  <a:txBody>
                    <a:bodyPr/>
                    <a:lstStyle/>
                    <a:p>
                      <a:r>
                        <a:rPr lang="en-US" dirty="0"/>
                        <a:t>Create a string from all items in an array and separate each item with the specified character</a:t>
                      </a:r>
                    </a:p>
                  </a:txBody>
                  <a:tcPr/>
                </a:tc>
                <a:extLst>
                  <a:ext uri="{0D108BD9-81ED-4DB2-BD59-A6C34878D82A}">
                    <a16:rowId xmlns:a16="http://schemas.microsoft.com/office/drawing/2014/main" val="2844273867"/>
                  </a:ext>
                </a:extLst>
              </a:tr>
              <a:tr h="370840">
                <a:tc>
                  <a:txBody>
                    <a:bodyPr/>
                    <a:lstStyle/>
                    <a:p>
                      <a:r>
                        <a:rPr lang="en-US" dirty="0"/>
                        <a:t>Select</a:t>
                      </a:r>
                    </a:p>
                  </a:txBody>
                  <a:tcPr/>
                </a:tc>
                <a:tc>
                  <a:txBody>
                    <a:bodyPr/>
                    <a:lstStyle/>
                    <a:p>
                      <a:r>
                        <a:rPr lang="en-US" dirty="0"/>
                        <a:t>Create an array from the specified properties for all the items in a different array</a:t>
                      </a:r>
                    </a:p>
                  </a:txBody>
                  <a:tcPr/>
                </a:tc>
                <a:extLst>
                  <a:ext uri="{0D108BD9-81ED-4DB2-BD59-A6C34878D82A}">
                    <a16:rowId xmlns:a16="http://schemas.microsoft.com/office/drawing/2014/main" val="4210259317"/>
                  </a:ext>
                </a:extLst>
              </a:tr>
              <a:tr h="370840">
                <a:tc>
                  <a:txBody>
                    <a:bodyPr/>
                    <a:lstStyle/>
                    <a:p>
                      <a:r>
                        <a:rPr lang="en-US" dirty="0"/>
                        <a:t>Join</a:t>
                      </a:r>
                    </a:p>
                  </a:txBody>
                  <a:tcPr/>
                </a:tc>
                <a:tc>
                  <a:txBody>
                    <a:bodyPr/>
                    <a:lstStyle/>
                    <a:p>
                      <a:r>
                        <a:rPr lang="en-US" dirty="0"/>
                        <a:t>Create a string from all the items in an array and separate each item with the specified character</a:t>
                      </a:r>
                    </a:p>
                  </a:txBody>
                  <a:tcPr/>
                </a:tc>
                <a:extLst>
                  <a:ext uri="{0D108BD9-81ED-4DB2-BD59-A6C34878D82A}">
                    <a16:rowId xmlns:a16="http://schemas.microsoft.com/office/drawing/2014/main" val="3393549769"/>
                  </a:ext>
                </a:extLst>
              </a:tr>
              <a:tr h="370840">
                <a:tc>
                  <a:txBody>
                    <a:bodyPr/>
                    <a:lstStyle/>
                    <a:p>
                      <a:r>
                        <a:rPr lang="en-US" dirty="0"/>
                        <a:t>Parse JSON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Create user-friendly data tokens for properties in JSON content so you can more easily use the properties in your logic app</a:t>
                      </a:r>
                    </a:p>
                  </a:txBody>
                  <a:tcPr/>
                </a:tc>
                <a:extLst>
                  <a:ext uri="{0D108BD9-81ED-4DB2-BD59-A6C34878D82A}">
                    <a16:rowId xmlns:a16="http://schemas.microsoft.com/office/drawing/2014/main" val="1424379389"/>
                  </a:ext>
                </a:extLst>
              </a:tr>
              <a:tr h="370840">
                <a:tc>
                  <a:txBody>
                    <a:bodyPr/>
                    <a:lstStyle/>
                    <a:p>
                      <a:r>
                        <a:rPr lang="en-US" dirty="0"/>
                        <a:t>Compose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Create a message, or string, from multiple inputs that can have various data types. Use this string as a single input</a:t>
                      </a:r>
                    </a:p>
                  </a:txBody>
                  <a:tcPr/>
                </a:tc>
                <a:extLst>
                  <a:ext uri="{0D108BD9-81ED-4DB2-BD59-A6C34878D82A}">
                    <a16:rowId xmlns:a16="http://schemas.microsoft.com/office/drawing/2014/main" val="3722595530"/>
                  </a:ext>
                </a:extLst>
              </a:tr>
            </a:tbl>
          </a:graphicData>
        </a:graphic>
      </p:graphicFrame>
    </p:spTree>
    <p:extLst>
      <p:ext uri="{BB962C8B-B14F-4D97-AF65-F5344CB8AC3E}">
        <p14:creationId xmlns:p14="http://schemas.microsoft.com/office/powerpoint/2010/main" val="38307279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12823-EDCA-4145-A46C-A62C5836AFE8}"/>
              </a:ext>
            </a:extLst>
          </p:cNvPr>
          <p:cNvSpPr txBox="1">
            <a:spLocks/>
          </p:cNvSpPr>
          <p:nvPr/>
        </p:nvSpPr>
        <p:spPr>
          <a:xfrm>
            <a:off x="432955" y="281999"/>
            <a:ext cx="10515600" cy="767484"/>
          </a:xfrm>
          <a:prstGeom prst="rect">
            <a:avLst/>
          </a:prstGeom>
        </p:spPr>
        <p:txBody>
          <a:bodyPr/>
          <a:lstStyle>
            <a:lvl1pPr algn="l" defTabSz="914400" rtl="0" eaLnBrk="1" latinLnBrk="0" hangingPunct="1">
              <a:lnSpc>
                <a:spcPct val="90000"/>
              </a:lnSpc>
              <a:spcBef>
                <a:spcPct val="0"/>
              </a:spcBef>
              <a:buNone/>
              <a:defRPr sz="3200" kern="1200">
                <a:solidFill>
                  <a:srgbClr val="0A5BBA"/>
                </a:solidFill>
                <a:latin typeface="Segoe UI Light" panose="020B0502040204020203" pitchFamily="34" charset="0"/>
                <a:ea typeface="+mj-ea"/>
                <a:cs typeface="Segoe UI Light" panose="020B0502040204020203" pitchFamily="34" charset="0"/>
              </a:defRPr>
            </a:lvl1pPr>
          </a:lstStyle>
          <a:p>
            <a:r>
              <a:rPr lang="en-US" dirty="0"/>
              <a:t>Adding custom code with Azure Functions</a:t>
            </a:r>
          </a:p>
        </p:txBody>
      </p:sp>
      <p:sp>
        <p:nvSpPr>
          <p:cNvPr id="3" name="TextBox 2">
            <a:extLst>
              <a:ext uri="{FF2B5EF4-FFF2-40B4-BE49-F238E27FC236}">
                <a16:creationId xmlns:a16="http://schemas.microsoft.com/office/drawing/2014/main" id="{C7483449-A463-4E16-B456-97D4220034ED}"/>
              </a:ext>
            </a:extLst>
          </p:cNvPr>
          <p:cNvSpPr txBox="1"/>
          <p:nvPr/>
        </p:nvSpPr>
        <p:spPr>
          <a:xfrm>
            <a:off x="723013" y="1049483"/>
            <a:ext cx="9005778" cy="4093428"/>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Extends your logic apps behavior with functions in Node.js or C#</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Perform code executions within the logic app workflow</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Apply advanced formatting or compute fields in your logic apps</a:t>
            </a:r>
          </a:p>
          <a:p>
            <a:pPr marL="285750" indent="-285750">
              <a:spcBef>
                <a:spcPts val="600"/>
              </a:spcBef>
              <a:buFont typeface="Arial" panose="020B0604020202020204" pitchFamily="34" charset="0"/>
              <a:buChar char="•"/>
            </a:pPr>
            <a:endParaRPr lang="en-US" sz="2200" dirty="0">
              <a:latin typeface="Segoe UI" panose="020B0502040204020203" pitchFamily="34" charset="0"/>
              <a:cs typeface="Segoe UI" panose="020B0502040204020203" pitchFamily="34" charset="0"/>
            </a:endParaRPr>
          </a:p>
          <a:p>
            <a:pPr>
              <a:spcBef>
                <a:spcPts val="600"/>
              </a:spcBef>
            </a:pPr>
            <a:r>
              <a:rPr lang="en-US" sz="2200" dirty="0">
                <a:latin typeface="Segoe UI" panose="020B0502040204020203" pitchFamily="34" charset="0"/>
                <a:cs typeface="Segoe UI" panose="020B0502040204020203" pitchFamily="34" charset="0"/>
              </a:rPr>
              <a:t>Requirements</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Function must be in the same subscription as your logic app</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Function must use an HTTP trigger</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You need to enable CORS support on the Function</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You can call Functions that already exist or build them from within the logic app UI</a:t>
            </a:r>
          </a:p>
        </p:txBody>
      </p:sp>
    </p:spTree>
    <p:extLst>
      <p:ext uri="{BB962C8B-B14F-4D97-AF65-F5344CB8AC3E}">
        <p14:creationId xmlns:p14="http://schemas.microsoft.com/office/powerpoint/2010/main" val="398154448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l="20120" r="20120"/>
          <a:stretch>
            <a:fillRect/>
          </a:stretch>
        </p:blipFill>
        <p:spPr/>
      </p:pic>
      <p:sp>
        <p:nvSpPr>
          <p:cNvPr id="6" name="Title 1"/>
          <p:cNvSpPr>
            <a:spLocks noGrp="1"/>
          </p:cNvSpPr>
          <p:nvPr>
            <p:ph type="title"/>
          </p:nvPr>
        </p:nvSpPr>
        <p:spPr>
          <a:xfrm>
            <a:off x="36905" y="607455"/>
            <a:ext cx="5752059" cy="635367"/>
          </a:xfrm>
        </p:spPr>
        <p:txBody>
          <a:bodyPr/>
          <a:lstStyle/>
          <a:p>
            <a:r>
              <a:rPr lang="en-US" sz="3921" dirty="0"/>
              <a:t>Demonstration</a:t>
            </a:r>
            <a:endParaRPr lang="en-US" sz="3921" dirty="0">
              <a:solidFill>
                <a:schemeClr val="accent3"/>
              </a:solidFill>
            </a:endParaRPr>
          </a:p>
        </p:txBody>
      </p:sp>
      <p:sp>
        <p:nvSpPr>
          <p:cNvPr id="7" name="Title 1"/>
          <p:cNvSpPr txBox="1">
            <a:spLocks/>
          </p:cNvSpPr>
          <p:nvPr/>
        </p:nvSpPr>
        <p:spPr>
          <a:xfrm>
            <a:off x="223660" y="3204894"/>
            <a:ext cx="5378548" cy="1178231"/>
          </a:xfrm>
          <a:prstGeom prst="rect">
            <a:avLst/>
          </a:prstGeom>
        </p:spPr>
        <p:txBody>
          <a:bodyPr vert="horz" wrap="square" lIns="143428" tIns="89642" rIns="143428" bIns="89642"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t>Using Functions with your Logic App</a:t>
            </a:r>
            <a:endParaRPr lang="en-US" sz="3529" dirty="0">
              <a:solidFill>
                <a:schemeClr val="tx1"/>
              </a:solidFill>
            </a:endParaRPr>
          </a:p>
        </p:txBody>
      </p:sp>
    </p:spTree>
    <p:extLst>
      <p:ext uri="{BB962C8B-B14F-4D97-AF65-F5344CB8AC3E}">
        <p14:creationId xmlns:p14="http://schemas.microsoft.com/office/powerpoint/2010/main" val="255268765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to View This Presentation</a:t>
            </a:r>
            <a:endParaRPr lang="en-US" dirty="0"/>
          </a:p>
        </p:txBody>
      </p:sp>
      <p:sp>
        <p:nvSpPr>
          <p:cNvPr id="3" name="Content Placeholder 2"/>
          <p:cNvSpPr>
            <a:spLocks noGrp="1"/>
          </p:cNvSpPr>
          <p:nvPr>
            <p:ph type="body" sz="quarter" idx="13"/>
          </p:nvPr>
        </p:nvSpPr>
        <p:spPr/>
        <p:txBody>
          <a:bodyPr/>
          <a:lstStyle/>
          <a:p>
            <a:r>
              <a:rPr lang="en-US" dirty="0"/>
              <a:t>All slides have two styles of PDF documents:</a:t>
            </a:r>
          </a:p>
          <a:p>
            <a:pPr lvl="1"/>
            <a:r>
              <a:rPr lang="en-US" dirty="0"/>
              <a:t>Full View – full page view per slide</a:t>
            </a:r>
          </a:p>
          <a:p>
            <a:pPr lvl="1"/>
            <a:r>
              <a:rPr lang="en-US" dirty="0"/>
              <a:t>Notes View – 3 slides per page with ruled lines used to take notes</a:t>
            </a:r>
          </a:p>
          <a:p>
            <a:r>
              <a:rPr lang="en-US" dirty="0"/>
              <a:t>Use Adobe Reader or other PDF viewing tools to review the PDF slides</a:t>
            </a:r>
          </a:p>
          <a:p>
            <a:r>
              <a:rPr lang="en-US" dirty="0"/>
              <a:t>All PDF slides are located in your &lt;…&gt; file</a:t>
            </a:r>
          </a:p>
          <a:p>
            <a:endParaRPr lang="en-US" dirty="0"/>
          </a:p>
          <a:p>
            <a:endParaRPr lang="en-US" dirty="0"/>
          </a:p>
        </p:txBody>
      </p:sp>
    </p:spTree>
    <p:extLst>
      <p:ext uri="{BB962C8B-B14F-4D97-AF65-F5344CB8AC3E}">
        <p14:creationId xmlns:p14="http://schemas.microsoft.com/office/powerpoint/2010/main" val="64204163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69303" y="2084378"/>
            <a:ext cx="6276530" cy="3585660"/>
          </a:xfrm>
        </p:spPr>
        <p:txBody>
          <a:bodyPr/>
          <a:lstStyle/>
          <a:p>
            <a:r>
              <a:rPr lang="en-US" sz="3921" dirty="0"/>
              <a:t>Introduction to Logic Apps</a:t>
            </a:r>
            <a:br>
              <a:rPr lang="en-US" sz="3921" dirty="0"/>
            </a:br>
            <a:br>
              <a:rPr lang="en-US" sz="3921" dirty="0"/>
            </a:br>
            <a:r>
              <a:rPr lang="en-US" sz="3921" i="1" dirty="0"/>
              <a:t>Handling Errors and Exceptions</a:t>
            </a:r>
            <a:br>
              <a:rPr lang="en-US" sz="3921" dirty="0"/>
            </a:br>
            <a:endParaRPr lang="en-US" sz="3137" i="1" dirty="0"/>
          </a:p>
        </p:txBody>
      </p:sp>
    </p:spTree>
    <p:extLst>
      <p:ext uri="{BB962C8B-B14F-4D97-AF65-F5344CB8AC3E}">
        <p14:creationId xmlns:p14="http://schemas.microsoft.com/office/powerpoint/2010/main" val="1754894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12823-EDCA-4145-A46C-A62C5836AFE8}"/>
              </a:ext>
            </a:extLst>
          </p:cNvPr>
          <p:cNvSpPr txBox="1">
            <a:spLocks/>
          </p:cNvSpPr>
          <p:nvPr/>
        </p:nvSpPr>
        <p:spPr>
          <a:xfrm>
            <a:off x="432955" y="281999"/>
            <a:ext cx="10515600" cy="767484"/>
          </a:xfrm>
          <a:prstGeom prst="rect">
            <a:avLst/>
          </a:prstGeom>
        </p:spPr>
        <p:txBody>
          <a:bodyPr/>
          <a:lstStyle>
            <a:lvl1pPr algn="l" defTabSz="914400" rtl="0" eaLnBrk="1" latinLnBrk="0" hangingPunct="1">
              <a:lnSpc>
                <a:spcPct val="90000"/>
              </a:lnSpc>
              <a:spcBef>
                <a:spcPct val="0"/>
              </a:spcBef>
              <a:buNone/>
              <a:defRPr sz="3200" kern="1200">
                <a:solidFill>
                  <a:srgbClr val="0A5BBA"/>
                </a:solidFill>
                <a:latin typeface="Segoe UI Light" panose="020B0502040204020203" pitchFamily="34" charset="0"/>
                <a:ea typeface="+mj-ea"/>
                <a:cs typeface="Segoe UI Light" panose="020B0502040204020203" pitchFamily="34" charset="0"/>
              </a:defRPr>
            </a:lvl1pPr>
          </a:lstStyle>
          <a:p>
            <a:r>
              <a:rPr lang="en-US" dirty="0"/>
              <a:t>Handling Errors and Exceptions</a:t>
            </a:r>
          </a:p>
        </p:txBody>
      </p:sp>
      <p:sp>
        <p:nvSpPr>
          <p:cNvPr id="3" name="TextBox 2">
            <a:extLst>
              <a:ext uri="{FF2B5EF4-FFF2-40B4-BE49-F238E27FC236}">
                <a16:creationId xmlns:a16="http://schemas.microsoft.com/office/drawing/2014/main" id="{C7483449-A463-4E16-B456-97D4220034ED}"/>
              </a:ext>
            </a:extLst>
          </p:cNvPr>
          <p:cNvSpPr txBox="1"/>
          <p:nvPr/>
        </p:nvSpPr>
        <p:spPr>
          <a:xfrm>
            <a:off x="723013" y="1049483"/>
            <a:ext cx="9005778" cy="1938992"/>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Retry Policies – minimum level of exception/error handling</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Catch and handle failures with the </a:t>
            </a:r>
            <a:r>
              <a:rPr lang="en-US" sz="2200" dirty="0" err="1">
                <a:latin typeface="Segoe UI" panose="020B0502040204020203" pitchFamily="34" charset="0"/>
                <a:cs typeface="Segoe UI" panose="020B0502040204020203" pitchFamily="34" charset="0"/>
              </a:rPr>
              <a:t>RunAfter</a:t>
            </a:r>
            <a:r>
              <a:rPr lang="en-US" sz="2200" dirty="0">
                <a:latin typeface="Segoe UI" panose="020B0502040204020203" pitchFamily="34" charset="0"/>
                <a:cs typeface="Segoe UI" panose="020B0502040204020203" pitchFamily="34" charset="0"/>
              </a:rPr>
              <a:t> property – use each actions </a:t>
            </a:r>
            <a:r>
              <a:rPr lang="en-US" sz="2200" dirty="0" err="1">
                <a:latin typeface="Segoe UI" panose="020B0502040204020203" pitchFamily="34" charset="0"/>
                <a:cs typeface="Segoe UI" panose="020B0502040204020203" pitchFamily="34" charset="0"/>
              </a:rPr>
              <a:t>RunAfter</a:t>
            </a:r>
            <a:r>
              <a:rPr lang="en-US" sz="2200" dirty="0">
                <a:latin typeface="Segoe UI" panose="020B0502040204020203" pitchFamily="34" charset="0"/>
                <a:cs typeface="Segoe UI" panose="020B0502040204020203" pitchFamily="34" charset="0"/>
              </a:rPr>
              <a:t> property to retrieve status of action</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Evaluate actions with scopes and their results – grouping together sets of actions and viewing the groups status</a:t>
            </a:r>
          </a:p>
        </p:txBody>
      </p:sp>
    </p:spTree>
    <p:extLst>
      <p:ext uri="{BB962C8B-B14F-4D97-AF65-F5344CB8AC3E}">
        <p14:creationId xmlns:p14="http://schemas.microsoft.com/office/powerpoint/2010/main" val="196088453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12823-EDCA-4145-A46C-A62C5836AFE8}"/>
              </a:ext>
            </a:extLst>
          </p:cNvPr>
          <p:cNvSpPr txBox="1">
            <a:spLocks/>
          </p:cNvSpPr>
          <p:nvPr/>
        </p:nvSpPr>
        <p:spPr>
          <a:xfrm>
            <a:off x="432955" y="281999"/>
            <a:ext cx="10515600" cy="767484"/>
          </a:xfrm>
          <a:prstGeom prst="rect">
            <a:avLst/>
          </a:prstGeom>
        </p:spPr>
        <p:txBody>
          <a:bodyPr/>
          <a:lstStyle>
            <a:lvl1pPr algn="l" defTabSz="914400" rtl="0" eaLnBrk="1" latinLnBrk="0" hangingPunct="1">
              <a:lnSpc>
                <a:spcPct val="90000"/>
              </a:lnSpc>
              <a:spcBef>
                <a:spcPct val="0"/>
              </a:spcBef>
              <a:buNone/>
              <a:defRPr sz="3200" kern="1200">
                <a:solidFill>
                  <a:srgbClr val="0A5BBA"/>
                </a:solidFill>
                <a:latin typeface="Segoe UI Light" panose="020B0502040204020203" pitchFamily="34" charset="0"/>
                <a:ea typeface="+mj-ea"/>
                <a:cs typeface="Segoe UI Light" panose="020B0502040204020203" pitchFamily="34" charset="0"/>
              </a:defRPr>
            </a:lvl1pPr>
          </a:lstStyle>
          <a:p>
            <a:r>
              <a:rPr lang="en-US" dirty="0"/>
              <a:t>Retry Policies</a:t>
            </a:r>
          </a:p>
        </p:txBody>
      </p:sp>
      <p:sp>
        <p:nvSpPr>
          <p:cNvPr id="3" name="TextBox 2">
            <a:extLst>
              <a:ext uri="{FF2B5EF4-FFF2-40B4-BE49-F238E27FC236}">
                <a16:creationId xmlns:a16="http://schemas.microsoft.com/office/drawing/2014/main" id="{C7483449-A463-4E16-B456-97D4220034ED}"/>
              </a:ext>
            </a:extLst>
          </p:cNvPr>
          <p:cNvSpPr txBox="1"/>
          <p:nvPr/>
        </p:nvSpPr>
        <p:spPr>
          <a:xfrm>
            <a:off x="723013" y="1049483"/>
            <a:ext cx="9005778" cy="4062651"/>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Specifies whether or how the action or trigger retries a request</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The request may time out or just fail</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A failure would be any request that results in a 408, 429 or 5xx response</a:t>
            </a:r>
          </a:p>
          <a:p>
            <a:pPr marL="742950" lvl="1" indent="-285750">
              <a:spcBef>
                <a:spcPts val="600"/>
              </a:spcBef>
              <a:buFont typeface="Arial" panose="020B0604020202020204" pitchFamily="34" charset="0"/>
              <a:buChar char="•"/>
            </a:pPr>
            <a:r>
              <a:rPr lang="en-US" sz="2000" dirty="0">
                <a:latin typeface="Segoe UI" panose="020B0502040204020203" pitchFamily="34" charset="0"/>
                <a:cs typeface="Segoe UI" panose="020B0502040204020203" pitchFamily="34" charset="0"/>
              </a:rPr>
              <a:t>Default – this policy sends up to 4 retries at exponentially increasing intervals – scaled by 7.5 seconds, cap between 5 and 45 seconds</a:t>
            </a:r>
          </a:p>
          <a:p>
            <a:pPr marL="742950" lvl="1" indent="-285750">
              <a:spcBef>
                <a:spcPts val="600"/>
              </a:spcBef>
              <a:buFont typeface="Arial" panose="020B0604020202020204" pitchFamily="34" charset="0"/>
              <a:buChar char="•"/>
            </a:pPr>
            <a:r>
              <a:rPr lang="en-US" sz="2000" dirty="0">
                <a:latin typeface="Segoe UI" panose="020B0502040204020203" pitchFamily="34" charset="0"/>
                <a:cs typeface="Segoe UI" panose="020B0502040204020203" pitchFamily="34" charset="0"/>
              </a:rPr>
              <a:t>Exponential interval – this policy waits a random interval selected from an exponentially growing range before sending the next request</a:t>
            </a:r>
          </a:p>
          <a:p>
            <a:pPr marL="742950" lvl="1" indent="-285750">
              <a:spcBef>
                <a:spcPts val="600"/>
              </a:spcBef>
              <a:buFont typeface="Arial" panose="020B0604020202020204" pitchFamily="34" charset="0"/>
              <a:buChar char="•"/>
            </a:pPr>
            <a:r>
              <a:rPr lang="en-US" sz="2000" dirty="0">
                <a:latin typeface="Segoe UI" panose="020B0502040204020203" pitchFamily="34" charset="0"/>
                <a:cs typeface="Segoe UI" panose="020B0502040204020203" pitchFamily="34" charset="0"/>
              </a:rPr>
              <a:t>Fixed interval – this policy waits the specified interval before sending the next request</a:t>
            </a:r>
          </a:p>
          <a:p>
            <a:pPr marL="742950" lvl="1" indent="-285750">
              <a:spcBef>
                <a:spcPts val="600"/>
              </a:spcBef>
              <a:buFont typeface="Arial" panose="020B0604020202020204" pitchFamily="34" charset="0"/>
              <a:buChar char="•"/>
            </a:pPr>
            <a:r>
              <a:rPr lang="en-US" sz="2000" dirty="0">
                <a:latin typeface="Segoe UI" panose="020B0502040204020203" pitchFamily="34" charset="0"/>
                <a:cs typeface="Segoe UI" panose="020B0502040204020203" pitchFamily="34" charset="0"/>
              </a:rPr>
              <a:t>None – Don’t resend the request</a:t>
            </a:r>
          </a:p>
        </p:txBody>
      </p:sp>
    </p:spTree>
    <p:extLst>
      <p:ext uri="{BB962C8B-B14F-4D97-AF65-F5344CB8AC3E}">
        <p14:creationId xmlns:p14="http://schemas.microsoft.com/office/powerpoint/2010/main" val="87155447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D6A94-7659-4D82-B483-BC3FF97DEAB4}"/>
              </a:ext>
            </a:extLst>
          </p:cNvPr>
          <p:cNvSpPr txBox="1">
            <a:spLocks/>
          </p:cNvSpPr>
          <p:nvPr/>
        </p:nvSpPr>
        <p:spPr>
          <a:xfrm>
            <a:off x="422322" y="211037"/>
            <a:ext cx="10515600" cy="547341"/>
          </a:xfrm>
          <a:prstGeom prst="rect">
            <a:avLst/>
          </a:prstGeom>
        </p:spPr>
        <p:txBody>
          <a:bodyPr/>
          <a:lstStyle>
            <a:lvl1pPr algn="l" defTabSz="914400" rtl="0" eaLnBrk="1" latinLnBrk="0" hangingPunct="1">
              <a:lnSpc>
                <a:spcPct val="90000"/>
              </a:lnSpc>
              <a:spcBef>
                <a:spcPct val="0"/>
              </a:spcBef>
              <a:buNone/>
              <a:defRPr sz="3200" kern="1200">
                <a:solidFill>
                  <a:srgbClr val="0A5BBA"/>
                </a:solidFill>
                <a:latin typeface="Segoe UI Light" panose="020B0502040204020203" pitchFamily="34" charset="0"/>
                <a:ea typeface="+mj-ea"/>
                <a:cs typeface="Segoe UI Light" panose="020B0502040204020203" pitchFamily="34" charset="0"/>
              </a:defRPr>
            </a:lvl1pPr>
          </a:lstStyle>
          <a:p>
            <a:r>
              <a:rPr lang="en-US" dirty="0"/>
              <a:t>Setting the Retry Policy </a:t>
            </a:r>
          </a:p>
        </p:txBody>
      </p:sp>
      <p:pic>
        <p:nvPicPr>
          <p:cNvPr id="3" name="Picture 2">
            <a:extLst>
              <a:ext uri="{FF2B5EF4-FFF2-40B4-BE49-F238E27FC236}">
                <a16:creationId xmlns:a16="http://schemas.microsoft.com/office/drawing/2014/main" id="{60172F70-5B9E-4017-B33E-E7FC0D818446}"/>
              </a:ext>
            </a:extLst>
          </p:cNvPr>
          <p:cNvPicPr>
            <a:picLocks noChangeAspect="1"/>
          </p:cNvPicPr>
          <p:nvPr/>
        </p:nvPicPr>
        <p:blipFill>
          <a:blip r:embed="rId2"/>
          <a:stretch>
            <a:fillRect/>
          </a:stretch>
        </p:blipFill>
        <p:spPr>
          <a:xfrm>
            <a:off x="6337005" y="1897476"/>
            <a:ext cx="4836124" cy="4475816"/>
          </a:xfrm>
          <a:prstGeom prst="rect">
            <a:avLst/>
          </a:prstGeom>
        </p:spPr>
      </p:pic>
      <p:pic>
        <p:nvPicPr>
          <p:cNvPr id="4" name="Picture 3">
            <a:extLst>
              <a:ext uri="{FF2B5EF4-FFF2-40B4-BE49-F238E27FC236}">
                <a16:creationId xmlns:a16="http://schemas.microsoft.com/office/drawing/2014/main" id="{199B31F2-4061-4F5E-9ABB-9B14D5FE6EFE}"/>
              </a:ext>
            </a:extLst>
          </p:cNvPr>
          <p:cNvPicPr>
            <a:picLocks noChangeAspect="1"/>
          </p:cNvPicPr>
          <p:nvPr/>
        </p:nvPicPr>
        <p:blipFill>
          <a:blip r:embed="rId3"/>
          <a:stretch>
            <a:fillRect/>
          </a:stretch>
        </p:blipFill>
        <p:spPr>
          <a:xfrm>
            <a:off x="510673" y="949895"/>
            <a:ext cx="5585327" cy="2172511"/>
          </a:xfrm>
          <a:prstGeom prst="rect">
            <a:avLst/>
          </a:prstGeom>
        </p:spPr>
      </p:pic>
    </p:spTree>
    <p:extLst>
      <p:ext uri="{BB962C8B-B14F-4D97-AF65-F5344CB8AC3E}">
        <p14:creationId xmlns:p14="http://schemas.microsoft.com/office/powerpoint/2010/main" val="251154723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12823-EDCA-4145-A46C-A62C5836AFE8}"/>
              </a:ext>
            </a:extLst>
          </p:cNvPr>
          <p:cNvSpPr txBox="1">
            <a:spLocks/>
          </p:cNvSpPr>
          <p:nvPr/>
        </p:nvSpPr>
        <p:spPr>
          <a:xfrm>
            <a:off x="432955" y="281999"/>
            <a:ext cx="10515600" cy="767484"/>
          </a:xfrm>
          <a:prstGeom prst="rect">
            <a:avLst/>
          </a:prstGeom>
        </p:spPr>
        <p:txBody>
          <a:bodyPr/>
          <a:lstStyle>
            <a:lvl1pPr algn="l" defTabSz="914400" rtl="0" eaLnBrk="1" latinLnBrk="0" hangingPunct="1">
              <a:lnSpc>
                <a:spcPct val="90000"/>
              </a:lnSpc>
              <a:spcBef>
                <a:spcPct val="0"/>
              </a:spcBef>
              <a:buNone/>
              <a:defRPr sz="3200" kern="1200">
                <a:solidFill>
                  <a:srgbClr val="0A5BBA"/>
                </a:solidFill>
                <a:latin typeface="Segoe UI Light" panose="020B0502040204020203" pitchFamily="34" charset="0"/>
                <a:ea typeface="+mj-ea"/>
                <a:cs typeface="Segoe UI Light" panose="020B0502040204020203" pitchFamily="34" charset="0"/>
              </a:defRPr>
            </a:lvl1pPr>
          </a:lstStyle>
          <a:p>
            <a:r>
              <a:rPr lang="en-US" dirty="0"/>
              <a:t>Using the </a:t>
            </a:r>
            <a:r>
              <a:rPr lang="en-US" dirty="0" err="1"/>
              <a:t>RunAfter</a:t>
            </a:r>
            <a:r>
              <a:rPr lang="en-US" dirty="0"/>
              <a:t> property</a:t>
            </a:r>
          </a:p>
        </p:txBody>
      </p:sp>
      <p:sp>
        <p:nvSpPr>
          <p:cNvPr id="3" name="TextBox 2">
            <a:extLst>
              <a:ext uri="{FF2B5EF4-FFF2-40B4-BE49-F238E27FC236}">
                <a16:creationId xmlns:a16="http://schemas.microsoft.com/office/drawing/2014/main" id="{C7483449-A463-4E16-B456-97D4220034ED}"/>
              </a:ext>
            </a:extLst>
          </p:cNvPr>
          <p:cNvSpPr txBox="1"/>
          <p:nvPr/>
        </p:nvSpPr>
        <p:spPr>
          <a:xfrm>
            <a:off x="723013" y="1049483"/>
            <a:ext cx="9005778" cy="3031599"/>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Each Logic apps action declares the previous actions that must finish before the current action starts</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Each action definition has a </a:t>
            </a:r>
            <a:r>
              <a:rPr lang="en-US" sz="2200" dirty="0" err="1">
                <a:latin typeface="Segoe UI" panose="020B0502040204020203" pitchFamily="34" charset="0"/>
                <a:cs typeface="Segoe UI" panose="020B0502040204020203" pitchFamily="34" charset="0"/>
              </a:rPr>
              <a:t>runAfter</a:t>
            </a:r>
            <a:r>
              <a:rPr lang="en-US" sz="2200" dirty="0">
                <a:latin typeface="Segoe UI" panose="020B0502040204020203" pitchFamily="34" charset="0"/>
                <a:cs typeface="Segoe UI" panose="020B0502040204020203" pitchFamily="34" charset="0"/>
              </a:rPr>
              <a:t> property that defines the ordering</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By default, all actions in a logic app run after the previous steps result is Succeeded</a:t>
            </a:r>
          </a:p>
          <a:p>
            <a:pPr marL="285750" indent="-285750">
              <a:spcBef>
                <a:spcPts val="600"/>
              </a:spcBef>
              <a:buFont typeface="Arial" panose="020B0604020202020204" pitchFamily="34" charset="0"/>
              <a:buChar char="•"/>
            </a:pPr>
            <a:r>
              <a:rPr lang="en-US" sz="2200" dirty="0" err="1">
                <a:latin typeface="Segoe UI" panose="020B0502040204020203" pitchFamily="34" charset="0"/>
                <a:cs typeface="Segoe UI" panose="020B0502040204020203" pitchFamily="34" charset="0"/>
              </a:rPr>
              <a:t>runAfter</a:t>
            </a:r>
            <a:r>
              <a:rPr lang="en-US" sz="2200" dirty="0">
                <a:latin typeface="Segoe UI" panose="020B0502040204020203" pitchFamily="34" charset="0"/>
                <a:cs typeface="Segoe UI" panose="020B0502040204020203" pitchFamily="34" charset="0"/>
              </a:rPr>
              <a:t> can be customized to run after Failed, Skipped or a combination of these statuses</a:t>
            </a:r>
          </a:p>
        </p:txBody>
      </p:sp>
    </p:spTree>
    <p:extLst>
      <p:ext uri="{BB962C8B-B14F-4D97-AF65-F5344CB8AC3E}">
        <p14:creationId xmlns:p14="http://schemas.microsoft.com/office/powerpoint/2010/main" val="211639543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4E11E-303D-4629-9B60-09A8F3C5FC8F}"/>
              </a:ext>
            </a:extLst>
          </p:cNvPr>
          <p:cNvSpPr txBox="1">
            <a:spLocks/>
          </p:cNvSpPr>
          <p:nvPr/>
        </p:nvSpPr>
        <p:spPr>
          <a:xfrm>
            <a:off x="432955" y="281999"/>
            <a:ext cx="10515600" cy="767484"/>
          </a:xfrm>
          <a:prstGeom prst="rect">
            <a:avLst/>
          </a:prstGeom>
        </p:spPr>
        <p:txBody>
          <a:bodyPr/>
          <a:lstStyle>
            <a:lvl1pPr algn="l" defTabSz="914400" rtl="0" eaLnBrk="1" latinLnBrk="0" hangingPunct="1">
              <a:lnSpc>
                <a:spcPct val="90000"/>
              </a:lnSpc>
              <a:spcBef>
                <a:spcPct val="0"/>
              </a:spcBef>
              <a:buNone/>
              <a:defRPr sz="3200" kern="1200">
                <a:solidFill>
                  <a:srgbClr val="0A5BBA"/>
                </a:solidFill>
                <a:latin typeface="Segoe UI Light" panose="020B0502040204020203" pitchFamily="34" charset="0"/>
                <a:ea typeface="+mj-ea"/>
                <a:cs typeface="Segoe UI Light" panose="020B0502040204020203" pitchFamily="34" charset="0"/>
              </a:defRPr>
            </a:lvl1pPr>
          </a:lstStyle>
          <a:p>
            <a:r>
              <a:rPr lang="en-US" dirty="0"/>
              <a:t>Configure </a:t>
            </a:r>
            <a:r>
              <a:rPr lang="en-US" dirty="0" err="1"/>
              <a:t>runAfter</a:t>
            </a:r>
            <a:r>
              <a:rPr lang="en-US" dirty="0"/>
              <a:t> via the UI</a:t>
            </a:r>
          </a:p>
        </p:txBody>
      </p:sp>
      <p:pic>
        <p:nvPicPr>
          <p:cNvPr id="3" name="Picture 2">
            <a:extLst>
              <a:ext uri="{FF2B5EF4-FFF2-40B4-BE49-F238E27FC236}">
                <a16:creationId xmlns:a16="http://schemas.microsoft.com/office/drawing/2014/main" id="{9103EB84-8BF5-4F8F-BB0E-0080B8F71CD9}"/>
              </a:ext>
            </a:extLst>
          </p:cNvPr>
          <p:cNvPicPr>
            <a:picLocks noChangeAspect="1"/>
          </p:cNvPicPr>
          <p:nvPr/>
        </p:nvPicPr>
        <p:blipFill>
          <a:blip r:embed="rId3"/>
          <a:stretch>
            <a:fillRect/>
          </a:stretch>
        </p:blipFill>
        <p:spPr>
          <a:xfrm>
            <a:off x="685721" y="991004"/>
            <a:ext cx="5410279" cy="2072022"/>
          </a:xfrm>
          <a:prstGeom prst="rect">
            <a:avLst/>
          </a:prstGeom>
        </p:spPr>
      </p:pic>
      <p:pic>
        <p:nvPicPr>
          <p:cNvPr id="4" name="Picture 3">
            <a:extLst>
              <a:ext uri="{FF2B5EF4-FFF2-40B4-BE49-F238E27FC236}">
                <a16:creationId xmlns:a16="http://schemas.microsoft.com/office/drawing/2014/main" id="{5CDCB78A-1B98-43D8-AB1A-16E17DD5435C}"/>
              </a:ext>
            </a:extLst>
          </p:cNvPr>
          <p:cNvPicPr>
            <a:picLocks noChangeAspect="1"/>
          </p:cNvPicPr>
          <p:nvPr/>
        </p:nvPicPr>
        <p:blipFill>
          <a:blip r:embed="rId4"/>
          <a:stretch>
            <a:fillRect/>
          </a:stretch>
        </p:blipFill>
        <p:spPr>
          <a:xfrm>
            <a:off x="6209414" y="2537927"/>
            <a:ext cx="5296864" cy="3686951"/>
          </a:xfrm>
          <a:prstGeom prst="rect">
            <a:avLst/>
          </a:prstGeom>
        </p:spPr>
      </p:pic>
      <p:sp>
        <p:nvSpPr>
          <p:cNvPr id="6" name="Arc 5">
            <a:extLst>
              <a:ext uri="{FF2B5EF4-FFF2-40B4-BE49-F238E27FC236}">
                <a16:creationId xmlns:a16="http://schemas.microsoft.com/office/drawing/2014/main" id="{C3519BFC-140C-43AC-82C0-A38231168DFE}"/>
              </a:ext>
            </a:extLst>
          </p:cNvPr>
          <p:cNvSpPr/>
          <p:nvPr/>
        </p:nvSpPr>
        <p:spPr>
          <a:xfrm>
            <a:off x="5563165" y="2027015"/>
            <a:ext cx="3931710" cy="4397411"/>
          </a:xfrm>
          <a:prstGeom prst="arc">
            <a:avLst>
              <a:gd name="adj1" fmla="val 13474381"/>
              <a:gd name="adj2" fmla="val 21548696"/>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FBEE5522-6DF9-4758-B4D4-985D8188FD5D}"/>
              </a:ext>
            </a:extLst>
          </p:cNvPr>
          <p:cNvSpPr txBox="1"/>
          <p:nvPr/>
        </p:nvSpPr>
        <p:spPr>
          <a:xfrm>
            <a:off x="685721" y="3625555"/>
            <a:ext cx="4334540" cy="1785104"/>
          </a:xfrm>
          <a:prstGeom prst="rect">
            <a:avLst/>
          </a:prstGeom>
          <a:noFill/>
        </p:spPr>
        <p:txBody>
          <a:bodyPr wrap="square" rtlCol="0">
            <a:spAutoFit/>
          </a:bodyPr>
          <a:lstStyle/>
          <a:p>
            <a:r>
              <a:rPr lang="en-US" sz="2200" dirty="0">
                <a:latin typeface="Segoe UI" panose="020B0502040204020203" pitchFamily="34" charset="0"/>
                <a:cs typeface="Segoe UI" panose="020B0502040204020203" pitchFamily="34" charset="0"/>
              </a:rPr>
              <a:t>In order for the UI selection to be enabled, the action being configured must be in a </a:t>
            </a:r>
            <a:r>
              <a:rPr lang="en-US" sz="2200" i="1" dirty="0">
                <a:latin typeface="Segoe UI" panose="020B0502040204020203" pitchFamily="34" charset="0"/>
                <a:cs typeface="Segoe UI" panose="020B0502040204020203" pitchFamily="34" charset="0"/>
              </a:rPr>
              <a:t>scope</a:t>
            </a:r>
            <a:r>
              <a:rPr lang="en-US" sz="2200" dirty="0">
                <a:latin typeface="Segoe UI" panose="020B0502040204020203" pitchFamily="34" charset="0"/>
                <a:cs typeface="Segoe UI" panose="020B0502040204020203" pitchFamily="34" charset="0"/>
              </a:rPr>
              <a:t>. In the screenshot, the scope is the true evaluation of a Condition</a:t>
            </a:r>
          </a:p>
        </p:txBody>
      </p:sp>
    </p:spTree>
    <p:extLst>
      <p:ext uri="{BB962C8B-B14F-4D97-AF65-F5344CB8AC3E}">
        <p14:creationId xmlns:p14="http://schemas.microsoft.com/office/powerpoint/2010/main" val="353599708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12823-EDCA-4145-A46C-A62C5836AFE8}"/>
              </a:ext>
            </a:extLst>
          </p:cNvPr>
          <p:cNvSpPr txBox="1">
            <a:spLocks/>
          </p:cNvSpPr>
          <p:nvPr/>
        </p:nvSpPr>
        <p:spPr>
          <a:xfrm>
            <a:off x="432955" y="281999"/>
            <a:ext cx="10515600" cy="767484"/>
          </a:xfrm>
          <a:prstGeom prst="rect">
            <a:avLst/>
          </a:prstGeom>
        </p:spPr>
        <p:txBody>
          <a:bodyPr/>
          <a:lstStyle>
            <a:lvl1pPr algn="l" defTabSz="914400" rtl="0" eaLnBrk="1" latinLnBrk="0" hangingPunct="1">
              <a:lnSpc>
                <a:spcPct val="90000"/>
              </a:lnSpc>
              <a:spcBef>
                <a:spcPct val="0"/>
              </a:spcBef>
              <a:buNone/>
              <a:defRPr sz="3200" kern="1200">
                <a:solidFill>
                  <a:srgbClr val="0A5BBA"/>
                </a:solidFill>
                <a:latin typeface="Segoe UI Light" panose="020B0502040204020203" pitchFamily="34" charset="0"/>
                <a:ea typeface="+mj-ea"/>
                <a:cs typeface="Segoe UI Light" panose="020B0502040204020203" pitchFamily="34" charset="0"/>
              </a:defRPr>
            </a:lvl1pPr>
          </a:lstStyle>
          <a:p>
            <a:r>
              <a:rPr lang="en-US" dirty="0"/>
              <a:t>Evaluating actions with Scopes</a:t>
            </a:r>
          </a:p>
        </p:txBody>
      </p:sp>
      <p:sp>
        <p:nvSpPr>
          <p:cNvPr id="3" name="TextBox 2">
            <a:extLst>
              <a:ext uri="{FF2B5EF4-FFF2-40B4-BE49-F238E27FC236}">
                <a16:creationId xmlns:a16="http://schemas.microsoft.com/office/drawing/2014/main" id="{C7483449-A463-4E16-B456-97D4220034ED}"/>
              </a:ext>
            </a:extLst>
          </p:cNvPr>
          <p:cNvSpPr txBox="1"/>
          <p:nvPr/>
        </p:nvSpPr>
        <p:spPr>
          <a:xfrm>
            <a:off x="723013" y="1049483"/>
            <a:ext cx="9005778" cy="3585597"/>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Actions can be grouped together inside of a Scope</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Good for assessing the aggregate status of a group of actions</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After all the actions within the scope are finished, the scope itself gets its own status</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A scopes status can be checked the same as a </a:t>
            </a:r>
            <a:r>
              <a:rPr lang="en-US" sz="2200" dirty="0" err="1">
                <a:latin typeface="Segoe UI" panose="020B0502040204020203" pitchFamily="34" charset="0"/>
                <a:cs typeface="Segoe UI" panose="020B0502040204020203" pitchFamily="34" charset="0"/>
              </a:rPr>
              <a:t>runAfter</a:t>
            </a:r>
            <a:r>
              <a:rPr lang="en-US" sz="2200" dirty="0">
                <a:latin typeface="Segoe UI" panose="020B0502040204020203" pitchFamily="34" charset="0"/>
                <a:cs typeface="Segoe UI" panose="020B0502040204020203" pitchFamily="34" charset="0"/>
              </a:rPr>
              <a:t> status, </a:t>
            </a:r>
            <a:r>
              <a:rPr lang="en-US" sz="2200" dirty="0" err="1">
                <a:latin typeface="Segoe UI" panose="020B0502040204020203" pitchFamily="34" charset="0"/>
                <a:cs typeface="Segoe UI" panose="020B0502040204020203" pitchFamily="34" charset="0"/>
              </a:rPr>
              <a:t>ie</a:t>
            </a:r>
            <a:r>
              <a:rPr lang="en-US" sz="2200" dirty="0">
                <a:latin typeface="Segoe UI" panose="020B0502040204020203" pitchFamily="34" charset="0"/>
                <a:cs typeface="Segoe UI" panose="020B0502040204020203" pitchFamily="34" charset="0"/>
              </a:rPr>
              <a:t>, Succeeded, Failed etc.</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If the last action in the scope fails, the scopes status is set to Failed</a:t>
            </a:r>
          </a:p>
          <a:p>
            <a:pPr marL="285750" indent="-285750">
              <a:spcBef>
                <a:spcPts val="600"/>
              </a:spcBef>
              <a:buFont typeface="Arial" panose="020B0604020202020204" pitchFamily="34" charset="0"/>
              <a:buChar char="•"/>
            </a:pPr>
            <a:r>
              <a:rPr lang="en-US" sz="2400" dirty="0">
                <a:hlinkClick r:id="rId3"/>
              </a:rPr>
              <a:t>https://docs.microsoft.com/en-us/azure/logic-apps/logic-apps-exception-handling</a:t>
            </a:r>
            <a:r>
              <a:rPr lang="en-US" sz="2400" dirty="0"/>
              <a:t> </a:t>
            </a:r>
          </a:p>
        </p:txBody>
      </p:sp>
    </p:spTree>
    <p:extLst>
      <p:ext uri="{BB962C8B-B14F-4D97-AF65-F5344CB8AC3E}">
        <p14:creationId xmlns:p14="http://schemas.microsoft.com/office/powerpoint/2010/main" val="32772129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12823-EDCA-4145-A46C-A62C5836AFE8}"/>
              </a:ext>
            </a:extLst>
          </p:cNvPr>
          <p:cNvSpPr txBox="1">
            <a:spLocks/>
          </p:cNvSpPr>
          <p:nvPr/>
        </p:nvSpPr>
        <p:spPr>
          <a:xfrm>
            <a:off x="432955" y="281999"/>
            <a:ext cx="10515600" cy="767484"/>
          </a:xfrm>
          <a:prstGeom prst="rect">
            <a:avLst/>
          </a:prstGeom>
        </p:spPr>
        <p:txBody>
          <a:bodyPr/>
          <a:lstStyle>
            <a:lvl1pPr algn="l" defTabSz="914400" rtl="0" eaLnBrk="1" latinLnBrk="0" hangingPunct="1">
              <a:lnSpc>
                <a:spcPct val="90000"/>
              </a:lnSpc>
              <a:spcBef>
                <a:spcPct val="0"/>
              </a:spcBef>
              <a:buNone/>
              <a:defRPr sz="3200" kern="1200">
                <a:solidFill>
                  <a:srgbClr val="0A5BBA"/>
                </a:solidFill>
                <a:latin typeface="Segoe UI Light" panose="020B0502040204020203" pitchFamily="34" charset="0"/>
                <a:ea typeface="+mj-ea"/>
                <a:cs typeface="Segoe UI Light" panose="020B0502040204020203" pitchFamily="34" charset="0"/>
              </a:defRPr>
            </a:lvl1pPr>
          </a:lstStyle>
          <a:p>
            <a:r>
              <a:rPr lang="en-US" dirty="0"/>
              <a:t>Try-Catch-Finally capability via nested Scopes</a:t>
            </a:r>
          </a:p>
        </p:txBody>
      </p:sp>
      <p:sp>
        <p:nvSpPr>
          <p:cNvPr id="3" name="TextBox 2">
            <a:extLst>
              <a:ext uri="{FF2B5EF4-FFF2-40B4-BE49-F238E27FC236}">
                <a16:creationId xmlns:a16="http://schemas.microsoft.com/office/drawing/2014/main" id="{C7483449-A463-4E16-B456-97D4220034ED}"/>
              </a:ext>
            </a:extLst>
          </p:cNvPr>
          <p:cNvSpPr txBox="1"/>
          <p:nvPr/>
        </p:nvSpPr>
        <p:spPr>
          <a:xfrm>
            <a:off x="723013" y="1049483"/>
            <a:ext cx="4233998" cy="2277547"/>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Try scope is the outer scope</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Two inner scopes, one for catch the other for finally</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Inside of the Catch or Finally scope you would have code to determine exception types</a:t>
            </a:r>
          </a:p>
        </p:txBody>
      </p:sp>
      <p:pic>
        <p:nvPicPr>
          <p:cNvPr id="4" name="Picture 3">
            <a:extLst>
              <a:ext uri="{FF2B5EF4-FFF2-40B4-BE49-F238E27FC236}">
                <a16:creationId xmlns:a16="http://schemas.microsoft.com/office/drawing/2014/main" id="{EBAB7CB8-AACB-49AA-8DD7-45C7F01A8CDB}"/>
              </a:ext>
            </a:extLst>
          </p:cNvPr>
          <p:cNvPicPr>
            <a:picLocks noChangeAspect="1"/>
          </p:cNvPicPr>
          <p:nvPr/>
        </p:nvPicPr>
        <p:blipFill>
          <a:blip r:embed="rId3"/>
          <a:stretch>
            <a:fillRect/>
          </a:stretch>
        </p:blipFill>
        <p:spPr>
          <a:xfrm>
            <a:off x="5690755" y="961697"/>
            <a:ext cx="5504719" cy="5419570"/>
          </a:xfrm>
          <a:prstGeom prst="rect">
            <a:avLst/>
          </a:prstGeom>
        </p:spPr>
      </p:pic>
    </p:spTree>
    <p:extLst>
      <p:ext uri="{BB962C8B-B14F-4D97-AF65-F5344CB8AC3E}">
        <p14:creationId xmlns:p14="http://schemas.microsoft.com/office/powerpoint/2010/main" val="229321959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l="20120" r="20120"/>
          <a:stretch>
            <a:fillRect/>
          </a:stretch>
        </p:blipFill>
        <p:spPr/>
      </p:pic>
      <p:sp>
        <p:nvSpPr>
          <p:cNvPr id="6" name="Title 1"/>
          <p:cNvSpPr>
            <a:spLocks noGrp="1"/>
          </p:cNvSpPr>
          <p:nvPr>
            <p:ph type="title"/>
          </p:nvPr>
        </p:nvSpPr>
        <p:spPr>
          <a:xfrm>
            <a:off x="36905" y="607455"/>
            <a:ext cx="5752059" cy="635367"/>
          </a:xfrm>
        </p:spPr>
        <p:txBody>
          <a:bodyPr/>
          <a:lstStyle/>
          <a:p>
            <a:r>
              <a:rPr lang="en-US" sz="3921" dirty="0"/>
              <a:t>Demonstration</a:t>
            </a:r>
            <a:endParaRPr lang="en-US" sz="3921" dirty="0">
              <a:solidFill>
                <a:schemeClr val="accent3"/>
              </a:solidFill>
            </a:endParaRPr>
          </a:p>
        </p:txBody>
      </p:sp>
      <p:sp>
        <p:nvSpPr>
          <p:cNvPr id="7" name="Title 1"/>
          <p:cNvSpPr txBox="1">
            <a:spLocks/>
          </p:cNvSpPr>
          <p:nvPr/>
        </p:nvSpPr>
        <p:spPr>
          <a:xfrm>
            <a:off x="223660" y="3204894"/>
            <a:ext cx="5378548" cy="679633"/>
          </a:xfrm>
          <a:prstGeom prst="rect">
            <a:avLst/>
          </a:prstGeom>
        </p:spPr>
        <p:txBody>
          <a:bodyPr vert="horz" wrap="square" lIns="143428" tIns="89642" rIns="143428" bIns="89642"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t>Handling Exceptions</a:t>
            </a:r>
            <a:endParaRPr lang="en-US" sz="3529" dirty="0">
              <a:solidFill>
                <a:schemeClr val="tx1"/>
              </a:solidFill>
            </a:endParaRPr>
          </a:p>
        </p:txBody>
      </p:sp>
    </p:spTree>
    <p:extLst>
      <p:ext uri="{BB962C8B-B14F-4D97-AF65-F5344CB8AC3E}">
        <p14:creationId xmlns:p14="http://schemas.microsoft.com/office/powerpoint/2010/main" val="425372835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69303" y="2084378"/>
            <a:ext cx="6276530" cy="3585660"/>
          </a:xfrm>
        </p:spPr>
        <p:txBody>
          <a:bodyPr/>
          <a:lstStyle/>
          <a:p>
            <a:r>
              <a:rPr lang="en-US" sz="3921" dirty="0"/>
              <a:t>Microsoft Azure Logic Apps</a:t>
            </a:r>
            <a:br>
              <a:rPr lang="en-US" sz="3921" dirty="0"/>
            </a:br>
            <a:br>
              <a:rPr lang="en-US" sz="3921" dirty="0"/>
            </a:br>
            <a:r>
              <a:rPr lang="en-US" sz="3921" i="1" dirty="0"/>
              <a:t>Workflow Definition Language</a:t>
            </a:r>
            <a:br>
              <a:rPr lang="en-US" sz="3921" dirty="0"/>
            </a:br>
            <a:endParaRPr lang="en-US" sz="3137" i="1" dirty="0"/>
          </a:p>
        </p:txBody>
      </p:sp>
    </p:spTree>
    <p:extLst>
      <p:ext uri="{BB962C8B-B14F-4D97-AF65-F5344CB8AC3E}">
        <p14:creationId xmlns:p14="http://schemas.microsoft.com/office/powerpoint/2010/main" val="3756269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Introduction and Logistics</a:t>
            </a:r>
            <a:endParaRPr lang="en-US" dirty="0"/>
          </a:p>
        </p:txBody>
      </p:sp>
      <p:sp>
        <p:nvSpPr>
          <p:cNvPr id="9" name="Content Placeholder 8"/>
          <p:cNvSpPr>
            <a:spLocks noGrp="1"/>
          </p:cNvSpPr>
          <p:nvPr>
            <p:ph type="body" sz="quarter" idx="13"/>
          </p:nvPr>
        </p:nvSpPr>
        <p:spPr/>
        <p:txBody>
          <a:bodyPr/>
          <a:lstStyle/>
          <a:p>
            <a:r>
              <a:rPr lang="en-US" dirty="0"/>
              <a:t>Your trainer</a:t>
            </a:r>
          </a:p>
          <a:p>
            <a:r>
              <a:rPr lang="en-US" dirty="0"/>
              <a:t>You</a:t>
            </a:r>
          </a:p>
          <a:p>
            <a:pPr lvl="1"/>
            <a:r>
              <a:rPr lang="en-US" dirty="0"/>
              <a:t>Your role</a:t>
            </a:r>
          </a:p>
          <a:p>
            <a:pPr lvl="1"/>
            <a:r>
              <a:rPr lang="en-US" dirty="0"/>
              <a:t>Your company</a:t>
            </a:r>
          </a:p>
          <a:p>
            <a:pPr lvl="1"/>
            <a:r>
              <a:rPr lang="en-US" dirty="0"/>
              <a:t>Your experience in this technology area</a:t>
            </a:r>
          </a:p>
          <a:p>
            <a:pPr lvl="1"/>
            <a:r>
              <a:rPr lang="en-US" dirty="0"/>
              <a:t>Your goals for this workshop </a:t>
            </a:r>
          </a:p>
          <a:p>
            <a:r>
              <a:rPr lang="en-US" dirty="0"/>
              <a:t>Start and end times</a:t>
            </a:r>
          </a:p>
          <a:p>
            <a:r>
              <a:rPr lang="en-US" dirty="0"/>
              <a:t>Facilities (bathrooms, smoking)</a:t>
            </a:r>
          </a:p>
          <a:p>
            <a:r>
              <a:rPr lang="en-US" dirty="0"/>
              <a:t>Meals</a:t>
            </a:r>
          </a:p>
          <a:p>
            <a:r>
              <a:rPr lang="en-US" dirty="0"/>
              <a:t>Computers, phones, tablets, etc.</a:t>
            </a:r>
          </a:p>
          <a:p>
            <a:r>
              <a:rPr lang="en-US" dirty="0"/>
              <a:t>Please set your phones to vibrate</a:t>
            </a:r>
          </a:p>
          <a:p>
            <a:r>
              <a:rPr lang="en-US" dirty="0"/>
              <a:t>What’s on your desk?</a:t>
            </a:r>
          </a:p>
        </p:txBody>
      </p:sp>
    </p:spTree>
    <p:extLst>
      <p:ext uri="{BB962C8B-B14F-4D97-AF65-F5344CB8AC3E}">
        <p14:creationId xmlns:p14="http://schemas.microsoft.com/office/powerpoint/2010/main" val="355839972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12823-EDCA-4145-A46C-A62C5836AFE8}"/>
              </a:ext>
            </a:extLst>
          </p:cNvPr>
          <p:cNvSpPr txBox="1">
            <a:spLocks/>
          </p:cNvSpPr>
          <p:nvPr/>
        </p:nvSpPr>
        <p:spPr>
          <a:xfrm>
            <a:off x="432955" y="281999"/>
            <a:ext cx="10515600" cy="767484"/>
          </a:xfrm>
          <a:prstGeom prst="rect">
            <a:avLst/>
          </a:prstGeom>
        </p:spPr>
        <p:txBody>
          <a:bodyPr/>
          <a:lstStyle>
            <a:lvl1pPr algn="l" defTabSz="914400" rtl="0" eaLnBrk="1" latinLnBrk="0" hangingPunct="1">
              <a:lnSpc>
                <a:spcPct val="90000"/>
              </a:lnSpc>
              <a:spcBef>
                <a:spcPct val="0"/>
              </a:spcBef>
              <a:buNone/>
              <a:defRPr sz="3200" kern="1200">
                <a:solidFill>
                  <a:srgbClr val="0A5BBA"/>
                </a:solidFill>
                <a:latin typeface="Segoe UI Light" panose="020B0502040204020203" pitchFamily="34" charset="0"/>
                <a:ea typeface="+mj-ea"/>
                <a:cs typeface="Segoe UI Light" panose="020B0502040204020203" pitchFamily="34" charset="0"/>
              </a:defRPr>
            </a:lvl1pPr>
          </a:lstStyle>
          <a:p>
            <a:r>
              <a:rPr lang="en-US" dirty="0"/>
              <a:t>What is the Workflow Definition Language?</a:t>
            </a:r>
          </a:p>
        </p:txBody>
      </p:sp>
      <p:sp>
        <p:nvSpPr>
          <p:cNvPr id="3" name="TextBox 2">
            <a:extLst>
              <a:ext uri="{FF2B5EF4-FFF2-40B4-BE49-F238E27FC236}">
                <a16:creationId xmlns:a16="http://schemas.microsoft.com/office/drawing/2014/main" id="{C7483449-A463-4E16-B456-97D4220034ED}"/>
              </a:ext>
            </a:extLst>
          </p:cNvPr>
          <p:cNvSpPr txBox="1"/>
          <p:nvPr/>
        </p:nvSpPr>
        <p:spPr>
          <a:xfrm>
            <a:off x="723013" y="1049483"/>
            <a:ext cx="9005778" cy="2693045"/>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A workflow definition is the underlying definition (description) of what happens in the workflow</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This definition has a language structure ‘Workflow Definition Language’ (WDL)</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The definition uses JSON and follows a structure that’s validated by the WDL schema</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All Logic Apps conform to this schema:</a:t>
            </a:r>
            <a:endParaRPr lang="en-US" sz="2400" dirty="0"/>
          </a:p>
        </p:txBody>
      </p:sp>
      <p:sp>
        <p:nvSpPr>
          <p:cNvPr id="4" name="Rectangle 3">
            <a:extLst>
              <a:ext uri="{FF2B5EF4-FFF2-40B4-BE49-F238E27FC236}">
                <a16:creationId xmlns:a16="http://schemas.microsoft.com/office/drawing/2014/main" id="{C126686D-1B7B-490C-BC25-F5B67DD5A44D}"/>
              </a:ext>
            </a:extLst>
          </p:cNvPr>
          <p:cNvSpPr/>
          <p:nvPr/>
        </p:nvSpPr>
        <p:spPr>
          <a:xfrm>
            <a:off x="2101327" y="3912701"/>
            <a:ext cx="8419651" cy="2585323"/>
          </a:xfrm>
          <a:prstGeom prst="rect">
            <a:avLst/>
          </a:prstGeom>
        </p:spPr>
        <p:txBody>
          <a:bodyPr wrap="square">
            <a:spAutoFit/>
          </a:bodyPr>
          <a:lstStyle/>
          <a:p>
            <a:r>
              <a:rPr lang="en-US" dirty="0"/>
              <a:t>"definition": {</a:t>
            </a:r>
          </a:p>
          <a:p>
            <a:r>
              <a:rPr lang="en-US" dirty="0"/>
              <a:t>  "$schema": "&lt;workflow-definition-language-schema-version&gt;",</a:t>
            </a:r>
          </a:p>
          <a:p>
            <a:r>
              <a:rPr lang="en-US" dirty="0"/>
              <a:t>  "actions": { "&lt;workflow-action-definitions&gt;" },</a:t>
            </a:r>
          </a:p>
          <a:p>
            <a:r>
              <a:rPr lang="en-US" dirty="0"/>
              <a:t>  "</a:t>
            </a:r>
            <a:r>
              <a:rPr lang="en-US" dirty="0" err="1"/>
              <a:t>contentVersion</a:t>
            </a:r>
            <a:r>
              <a:rPr lang="en-US" dirty="0"/>
              <a:t>": "&lt;workflow-definition-version-number&gt;",</a:t>
            </a:r>
          </a:p>
          <a:p>
            <a:r>
              <a:rPr lang="en-US" dirty="0"/>
              <a:t>  "outputs": { "&lt;workflow-output-definitions&gt;" },</a:t>
            </a:r>
          </a:p>
          <a:p>
            <a:r>
              <a:rPr lang="en-US" dirty="0"/>
              <a:t>  "parameters": { "&lt;workflow-parameter-definitions&gt;" },</a:t>
            </a:r>
          </a:p>
          <a:p>
            <a:r>
              <a:rPr lang="en-US" dirty="0"/>
              <a:t>  "</a:t>
            </a:r>
            <a:r>
              <a:rPr lang="en-US" dirty="0" err="1"/>
              <a:t>staticResults</a:t>
            </a:r>
            <a:r>
              <a:rPr lang="en-US" dirty="0"/>
              <a:t>": { "&lt;static-results-definitions&gt;" },</a:t>
            </a:r>
          </a:p>
          <a:p>
            <a:r>
              <a:rPr lang="en-US" dirty="0"/>
              <a:t>  "triggers": { "&lt;workflow-trigger-definitions&gt;" }</a:t>
            </a:r>
          </a:p>
          <a:p>
            <a:r>
              <a:rPr lang="en-US" dirty="0"/>
              <a:t>}</a:t>
            </a:r>
          </a:p>
        </p:txBody>
      </p:sp>
    </p:spTree>
    <p:extLst>
      <p:ext uri="{BB962C8B-B14F-4D97-AF65-F5344CB8AC3E}">
        <p14:creationId xmlns:p14="http://schemas.microsoft.com/office/powerpoint/2010/main" val="197801478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B275B16-0B34-44DD-B4CB-7B3DB9ED76BA}"/>
              </a:ext>
            </a:extLst>
          </p:cNvPr>
          <p:cNvGraphicFramePr>
            <a:graphicFrameLocks noGrp="1"/>
          </p:cNvGraphicFramePr>
          <p:nvPr>
            <p:extLst>
              <p:ext uri="{D42A27DB-BD31-4B8C-83A1-F6EECF244321}">
                <p14:modId xmlns:p14="http://schemas.microsoft.com/office/powerpoint/2010/main" val="1772187226"/>
              </p:ext>
            </p:extLst>
          </p:nvPr>
        </p:nvGraphicFramePr>
        <p:xfrm>
          <a:off x="1474992" y="1193002"/>
          <a:ext cx="9242015" cy="4043680"/>
        </p:xfrm>
        <a:graphic>
          <a:graphicData uri="http://schemas.openxmlformats.org/drawingml/2006/table">
            <a:tbl>
              <a:tblPr firstRow="1" bandRow="1">
                <a:tableStyleId>{5C22544A-7EE6-4342-B048-85BDC9FD1C3A}</a:tableStyleId>
              </a:tblPr>
              <a:tblGrid>
                <a:gridCol w="2521168">
                  <a:extLst>
                    <a:ext uri="{9D8B030D-6E8A-4147-A177-3AD203B41FA5}">
                      <a16:colId xmlns:a16="http://schemas.microsoft.com/office/drawing/2014/main" val="3329745866"/>
                    </a:ext>
                  </a:extLst>
                </a:gridCol>
                <a:gridCol w="6720847">
                  <a:extLst>
                    <a:ext uri="{9D8B030D-6E8A-4147-A177-3AD203B41FA5}">
                      <a16:colId xmlns:a16="http://schemas.microsoft.com/office/drawing/2014/main" val="2576281456"/>
                    </a:ext>
                  </a:extLst>
                </a:gridCol>
              </a:tblGrid>
              <a:tr h="370840">
                <a:tc>
                  <a:txBody>
                    <a:bodyPr/>
                    <a:lstStyle/>
                    <a:p>
                      <a:endParaRPr lang="en-US" dirty="0"/>
                    </a:p>
                  </a:txBody>
                  <a:tcPr/>
                </a:tc>
                <a:tc>
                  <a:txBody>
                    <a:bodyPr/>
                    <a:lstStyle/>
                    <a:p>
                      <a:endParaRPr lang="en-US"/>
                    </a:p>
                  </a:txBody>
                  <a:tcPr/>
                </a:tc>
                <a:extLst>
                  <a:ext uri="{0D108BD9-81ED-4DB2-BD59-A6C34878D82A}">
                    <a16:rowId xmlns:a16="http://schemas.microsoft.com/office/drawing/2014/main" val="2800527435"/>
                  </a:ext>
                </a:extLst>
              </a:tr>
              <a:tr h="370840">
                <a:tc>
                  <a:txBody>
                    <a:bodyPr/>
                    <a:lstStyle/>
                    <a:p>
                      <a:r>
                        <a:rPr lang="en-US" dirty="0"/>
                        <a:t>Triggers and actions</a:t>
                      </a:r>
                    </a:p>
                  </a:txBody>
                  <a:tcPr/>
                </a:tc>
                <a:tc>
                  <a:txBody>
                    <a:bodyPr/>
                    <a:lstStyle/>
                    <a:p>
                      <a:r>
                        <a:rPr lang="en-US" sz="1800" dirty="0"/>
                        <a:t>Defines the calls that happen during the workflow execution</a:t>
                      </a:r>
                      <a:endParaRPr lang="en-US" dirty="0"/>
                    </a:p>
                  </a:txBody>
                  <a:tcPr/>
                </a:tc>
                <a:extLst>
                  <a:ext uri="{0D108BD9-81ED-4DB2-BD59-A6C34878D82A}">
                    <a16:rowId xmlns:a16="http://schemas.microsoft.com/office/drawing/2014/main" val="1908643274"/>
                  </a:ext>
                </a:extLst>
              </a:tr>
              <a:tr h="370840">
                <a:tc>
                  <a:txBody>
                    <a:bodyPr/>
                    <a:lstStyle/>
                    <a:p>
                      <a:r>
                        <a:rPr lang="en-US" dirty="0"/>
                        <a:t>Outputs</a:t>
                      </a:r>
                    </a:p>
                  </a:txBody>
                  <a:tcPr/>
                </a:tc>
                <a:tc>
                  <a:txBody>
                    <a:bodyPr/>
                    <a:lstStyle/>
                    <a:p>
                      <a:r>
                        <a:rPr lang="en-US" sz="1800" dirty="0"/>
                        <a:t>Defines the data that your workflow can return when finished running</a:t>
                      </a:r>
                      <a:endParaRPr lang="en-US" dirty="0"/>
                    </a:p>
                  </a:txBody>
                  <a:tcPr/>
                </a:tc>
                <a:extLst>
                  <a:ext uri="{0D108BD9-81ED-4DB2-BD59-A6C34878D82A}">
                    <a16:rowId xmlns:a16="http://schemas.microsoft.com/office/drawing/2014/main" val="1042683117"/>
                  </a:ext>
                </a:extLst>
              </a:tr>
              <a:tr h="370840">
                <a:tc>
                  <a:txBody>
                    <a:bodyPr/>
                    <a:lstStyle/>
                    <a:p>
                      <a:r>
                        <a:rPr lang="en-US" sz="1800" dirty="0"/>
                        <a:t>Parameters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Defines all the workflow parameters that your workflow uses at deployment for accepting inputs</a:t>
                      </a:r>
                    </a:p>
                  </a:txBody>
                  <a:tcPr/>
                </a:tc>
                <a:extLst>
                  <a:ext uri="{0D108BD9-81ED-4DB2-BD59-A6C34878D82A}">
                    <a16:rowId xmlns:a16="http://schemas.microsoft.com/office/drawing/2014/main" val="2171211110"/>
                  </a:ext>
                </a:extLst>
              </a:tr>
              <a:tr h="370840">
                <a:tc>
                  <a:txBody>
                    <a:bodyPr/>
                    <a:lstStyle/>
                    <a:p>
                      <a:r>
                        <a:rPr lang="en-US" sz="1800" dirty="0"/>
                        <a:t>Static results </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Defines an action’s mock outputs and status that the action returns. Used for testing logic aps with mock data</a:t>
                      </a:r>
                    </a:p>
                  </a:txBody>
                  <a:tcPr/>
                </a:tc>
                <a:extLst>
                  <a:ext uri="{0D108BD9-81ED-4DB2-BD59-A6C34878D82A}">
                    <a16:rowId xmlns:a16="http://schemas.microsoft.com/office/drawing/2014/main" val="3395360090"/>
                  </a:ext>
                </a:extLst>
              </a:tr>
              <a:tr h="370840">
                <a:tc>
                  <a:txBody>
                    <a:bodyPr/>
                    <a:lstStyle/>
                    <a:p>
                      <a:r>
                        <a:rPr lang="en-US" sz="1800" dirty="0"/>
                        <a:t>Expressions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 sequence that can contain one or more functions, operators, variables, explicit values or constants</a:t>
                      </a:r>
                    </a:p>
                  </a:txBody>
                  <a:tcPr/>
                </a:tc>
                <a:extLst>
                  <a:ext uri="{0D108BD9-81ED-4DB2-BD59-A6C34878D82A}">
                    <a16:rowId xmlns:a16="http://schemas.microsoft.com/office/drawing/2014/main" val="3310049937"/>
                  </a:ext>
                </a:extLst>
              </a:tr>
              <a:tr h="370840">
                <a:tc>
                  <a:txBody>
                    <a:bodyPr/>
                    <a:lstStyle/>
                    <a:p>
                      <a:r>
                        <a:rPr lang="en-US" sz="1800" dirty="0"/>
                        <a:t>Operators </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In expressions and functions, operators perform specific tasks such as reference a property or value in an array</a:t>
                      </a:r>
                    </a:p>
                  </a:txBody>
                  <a:tcPr/>
                </a:tc>
                <a:extLst>
                  <a:ext uri="{0D108BD9-81ED-4DB2-BD59-A6C34878D82A}">
                    <a16:rowId xmlns:a16="http://schemas.microsoft.com/office/drawing/2014/main" val="1585234400"/>
                  </a:ext>
                </a:extLst>
              </a:tr>
              <a:tr h="370840">
                <a:tc>
                  <a:txBody>
                    <a:bodyPr/>
                    <a:lstStyle/>
                    <a:p>
                      <a:r>
                        <a:rPr lang="en-US" sz="1800" dirty="0"/>
                        <a:t>Functions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Runtime utilities that is part of the WDL, </a:t>
                      </a:r>
                      <a:r>
                        <a:rPr lang="en-US" sz="1800" dirty="0" err="1"/>
                        <a:t>ie</a:t>
                      </a:r>
                      <a:r>
                        <a:rPr lang="en-US" sz="1800" dirty="0"/>
                        <a:t>, div()..</a:t>
                      </a:r>
                      <a:r>
                        <a:rPr lang="en-US" sz="1800" dirty="0" err="1"/>
                        <a:t>concat</a:t>
                      </a:r>
                      <a:r>
                        <a:rPr lang="en-US" sz="1800" dirty="0"/>
                        <a:t>()</a:t>
                      </a:r>
                    </a:p>
                  </a:txBody>
                  <a:tcPr/>
                </a:tc>
                <a:extLst>
                  <a:ext uri="{0D108BD9-81ED-4DB2-BD59-A6C34878D82A}">
                    <a16:rowId xmlns:a16="http://schemas.microsoft.com/office/drawing/2014/main" val="4051007592"/>
                  </a:ext>
                </a:extLst>
              </a:tr>
            </a:tbl>
          </a:graphicData>
        </a:graphic>
      </p:graphicFrame>
      <p:sp>
        <p:nvSpPr>
          <p:cNvPr id="3" name="Title 1">
            <a:extLst>
              <a:ext uri="{FF2B5EF4-FFF2-40B4-BE49-F238E27FC236}">
                <a16:creationId xmlns:a16="http://schemas.microsoft.com/office/drawing/2014/main" id="{52CC0F3A-C60C-4DC0-A745-3080E459C99C}"/>
              </a:ext>
            </a:extLst>
          </p:cNvPr>
          <p:cNvSpPr txBox="1">
            <a:spLocks/>
          </p:cNvSpPr>
          <p:nvPr/>
        </p:nvSpPr>
        <p:spPr>
          <a:xfrm>
            <a:off x="432955" y="281999"/>
            <a:ext cx="10515600" cy="767484"/>
          </a:xfrm>
          <a:prstGeom prst="rect">
            <a:avLst/>
          </a:prstGeom>
        </p:spPr>
        <p:txBody>
          <a:bodyPr/>
          <a:lstStyle>
            <a:lvl1pPr algn="l" defTabSz="914400" rtl="0" eaLnBrk="1" latinLnBrk="0" hangingPunct="1">
              <a:lnSpc>
                <a:spcPct val="90000"/>
              </a:lnSpc>
              <a:spcBef>
                <a:spcPct val="0"/>
              </a:spcBef>
              <a:buNone/>
              <a:defRPr sz="3200" kern="1200">
                <a:solidFill>
                  <a:srgbClr val="0A5BBA"/>
                </a:solidFill>
                <a:latin typeface="Segoe UI Light" panose="020B0502040204020203" pitchFamily="34" charset="0"/>
                <a:ea typeface="+mj-ea"/>
                <a:cs typeface="Segoe UI Light" panose="020B0502040204020203" pitchFamily="34" charset="0"/>
              </a:defRPr>
            </a:lvl1pPr>
          </a:lstStyle>
          <a:p>
            <a:r>
              <a:rPr lang="en-US" dirty="0"/>
              <a:t>Workflow Definition Language schema elements</a:t>
            </a:r>
          </a:p>
        </p:txBody>
      </p:sp>
    </p:spTree>
    <p:extLst>
      <p:ext uri="{BB962C8B-B14F-4D97-AF65-F5344CB8AC3E}">
        <p14:creationId xmlns:p14="http://schemas.microsoft.com/office/powerpoint/2010/main" val="149795106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CC0F3A-C60C-4DC0-A745-3080E459C99C}"/>
              </a:ext>
            </a:extLst>
          </p:cNvPr>
          <p:cNvSpPr txBox="1">
            <a:spLocks/>
          </p:cNvSpPr>
          <p:nvPr/>
        </p:nvSpPr>
        <p:spPr>
          <a:xfrm>
            <a:off x="432955" y="281999"/>
            <a:ext cx="10515600" cy="767484"/>
          </a:xfrm>
          <a:prstGeom prst="rect">
            <a:avLst/>
          </a:prstGeom>
        </p:spPr>
        <p:txBody>
          <a:bodyPr/>
          <a:lstStyle>
            <a:lvl1pPr algn="l" defTabSz="914400" rtl="0" eaLnBrk="1" latinLnBrk="0" hangingPunct="1">
              <a:lnSpc>
                <a:spcPct val="90000"/>
              </a:lnSpc>
              <a:spcBef>
                <a:spcPct val="0"/>
              </a:spcBef>
              <a:buNone/>
              <a:defRPr sz="3200" kern="1200">
                <a:solidFill>
                  <a:srgbClr val="0A5BBA"/>
                </a:solidFill>
                <a:latin typeface="Segoe UI Light" panose="020B0502040204020203" pitchFamily="34" charset="0"/>
                <a:ea typeface="+mj-ea"/>
                <a:cs typeface="Segoe UI Light" panose="020B0502040204020203" pitchFamily="34" charset="0"/>
              </a:defRPr>
            </a:lvl1pPr>
          </a:lstStyle>
          <a:p>
            <a:r>
              <a:rPr lang="en-US" dirty="0"/>
              <a:t>Workflow Definition Language - Expressions</a:t>
            </a:r>
          </a:p>
        </p:txBody>
      </p:sp>
      <p:sp>
        <p:nvSpPr>
          <p:cNvPr id="4" name="TextBox 3">
            <a:extLst>
              <a:ext uri="{FF2B5EF4-FFF2-40B4-BE49-F238E27FC236}">
                <a16:creationId xmlns:a16="http://schemas.microsoft.com/office/drawing/2014/main" id="{624818FC-00CD-462F-98C9-B0CCDB09EAF1}"/>
              </a:ext>
            </a:extLst>
          </p:cNvPr>
          <p:cNvSpPr txBox="1"/>
          <p:nvPr/>
        </p:nvSpPr>
        <p:spPr>
          <a:xfrm>
            <a:off x="905980" y="1044717"/>
            <a:ext cx="8816516" cy="3847207"/>
          </a:xfrm>
          <a:prstGeom prst="rect">
            <a:avLst/>
          </a:prstGeom>
          <a:noFill/>
        </p:spPr>
        <p:txBody>
          <a:bodyPr wrap="none" rtlCol="0">
            <a:spAutoFit/>
          </a:bodyPr>
          <a:lstStyle/>
          <a:p>
            <a:pPr marL="342900" indent="-34290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Expressions can be used for values that don’t exist until run time</a:t>
            </a:r>
          </a:p>
          <a:p>
            <a:pPr marL="342900" indent="-34290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Can be used anywhere in a JSON string value by prefixing with @</a:t>
            </a:r>
          </a:p>
          <a:p>
            <a:pPr marL="342900" indent="-34290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Evaluation removes the @ character and the results is always JSON</a:t>
            </a:r>
          </a:p>
          <a:p>
            <a:pPr marL="342900" indent="-342900">
              <a:spcBef>
                <a:spcPts val="600"/>
              </a:spcBef>
              <a:buFont typeface="Arial" panose="020B0604020202020204" pitchFamily="34" charset="0"/>
              <a:buChar char="•"/>
            </a:pPr>
            <a:endParaRPr lang="en-US" sz="2200" dirty="0">
              <a:latin typeface="Segoe UI" panose="020B0502040204020203" pitchFamily="34" charset="0"/>
              <a:cs typeface="Segoe UI" panose="020B0502040204020203" pitchFamily="34" charset="0"/>
            </a:endParaRPr>
          </a:p>
          <a:p>
            <a:pPr>
              <a:spcBef>
                <a:spcPts val="600"/>
              </a:spcBef>
            </a:pPr>
            <a:r>
              <a:rPr lang="en-US" sz="2800" dirty="0">
                <a:latin typeface="Segoe UI" panose="020B0502040204020203" pitchFamily="34" charset="0"/>
                <a:cs typeface="Segoe UI" panose="020B0502040204020203" pitchFamily="34" charset="0"/>
              </a:rPr>
              <a:t>Example:</a:t>
            </a:r>
          </a:p>
          <a:p>
            <a:pPr>
              <a:spcBef>
                <a:spcPts val="600"/>
              </a:spcBef>
            </a:pPr>
            <a:r>
              <a:rPr lang="en-US" sz="2200" dirty="0">
                <a:latin typeface="Segoe UI" panose="020B0502040204020203" pitchFamily="34" charset="0"/>
                <a:cs typeface="Segoe UI" panose="020B0502040204020203" pitchFamily="34" charset="0"/>
              </a:rPr>
              <a:t>Incoming JSON: “</a:t>
            </a:r>
            <a:r>
              <a:rPr lang="en-US" sz="2200" dirty="0" err="1">
                <a:latin typeface="Segoe UI" panose="020B0502040204020203" pitchFamily="34" charset="0"/>
                <a:cs typeface="Segoe UI" panose="020B0502040204020203" pitchFamily="34" charset="0"/>
              </a:rPr>
              <a:t>customerName</a:t>
            </a:r>
            <a:r>
              <a:rPr lang="en-US" sz="2200" dirty="0">
                <a:latin typeface="Segoe UI" panose="020B0502040204020203" pitchFamily="34" charset="0"/>
                <a:cs typeface="Segoe UI" panose="020B0502040204020203" pitchFamily="34" charset="0"/>
              </a:rPr>
              <a:t>” : “Bill Gates”</a:t>
            </a:r>
          </a:p>
          <a:p>
            <a:pPr>
              <a:spcBef>
                <a:spcPts val="600"/>
              </a:spcBef>
            </a:pPr>
            <a:endParaRPr lang="en-US" sz="2200" dirty="0">
              <a:latin typeface="Segoe UI" panose="020B0502040204020203" pitchFamily="34" charset="0"/>
              <a:cs typeface="Segoe UI" panose="020B0502040204020203" pitchFamily="34" charset="0"/>
            </a:endParaRPr>
          </a:p>
          <a:p>
            <a:pPr>
              <a:spcBef>
                <a:spcPts val="600"/>
              </a:spcBef>
            </a:pPr>
            <a:r>
              <a:rPr lang="en-US" sz="2200" dirty="0">
                <a:latin typeface="Segoe UI" panose="020B0502040204020203" pitchFamily="34" charset="0"/>
                <a:cs typeface="Segoe UI" panose="020B0502040204020203" pitchFamily="34" charset="0"/>
              </a:rPr>
              <a:t>Expression to set a variable named “</a:t>
            </a:r>
            <a:r>
              <a:rPr lang="en-US" sz="2200" dirty="0" err="1">
                <a:latin typeface="Segoe UI" panose="020B0502040204020203" pitchFamily="34" charset="0"/>
                <a:cs typeface="Segoe UI" panose="020B0502040204020203" pitchFamily="34" charset="0"/>
              </a:rPr>
              <a:t>accountName</a:t>
            </a:r>
            <a:r>
              <a:rPr lang="en-US" sz="2200" dirty="0">
                <a:latin typeface="Segoe UI" panose="020B0502040204020203" pitchFamily="34" charset="0"/>
                <a:cs typeface="Segoe UI" panose="020B0502040204020203" pitchFamily="34" charset="0"/>
              </a:rPr>
              <a:t>”:</a:t>
            </a:r>
          </a:p>
          <a:p>
            <a:pPr>
              <a:spcBef>
                <a:spcPts val="600"/>
              </a:spcBef>
            </a:pPr>
            <a:r>
              <a:rPr lang="en-US" sz="2200" dirty="0">
                <a:latin typeface="Segoe UI" panose="020B0502040204020203" pitchFamily="34" charset="0"/>
                <a:cs typeface="Segoe UI" panose="020B0502040204020203" pitchFamily="34" charset="0"/>
              </a:rPr>
              <a:t>“</a:t>
            </a:r>
            <a:r>
              <a:rPr lang="en-US" sz="2200" dirty="0" err="1">
                <a:latin typeface="Segoe UI" panose="020B0502040204020203" pitchFamily="34" charset="0"/>
                <a:cs typeface="Segoe UI" panose="020B0502040204020203" pitchFamily="34" charset="0"/>
              </a:rPr>
              <a:t>accountName</a:t>
            </a:r>
            <a:r>
              <a:rPr lang="en-US" sz="2200" dirty="0">
                <a:latin typeface="Segoe UI" panose="020B0502040204020203" pitchFamily="34" charset="0"/>
                <a:cs typeface="Segoe UI" panose="020B0502040204020203" pitchFamily="34" charset="0"/>
              </a:rPr>
              <a:t>” : “@parameters(‘</a:t>
            </a:r>
            <a:r>
              <a:rPr lang="en-US" sz="2200" dirty="0" err="1">
                <a:latin typeface="Segoe UI" panose="020B0502040204020203" pitchFamily="34" charset="0"/>
                <a:cs typeface="Segoe UI" panose="020B0502040204020203" pitchFamily="34" charset="0"/>
              </a:rPr>
              <a:t>customerName</a:t>
            </a:r>
            <a:r>
              <a:rPr lang="en-US"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76579015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l="20120" r="20120"/>
          <a:stretch>
            <a:fillRect/>
          </a:stretch>
        </p:blipFill>
        <p:spPr/>
      </p:pic>
      <p:sp>
        <p:nvSpPr>
          <p:cNvPr id="6" name="Title 1"/>
          <p:cNvSpPr>
            <a:spLocks noGrp="1"/>
          </p:cNvSpPr>
          <p:nvPr>
            <p:ph type="title"/>
          </p:nvPr>
        </p:nvSpPr>
        <p:spPr>
          <a:xfrm>
            <a:off x="36905" y="607455"/>
            <a:ext cx="5752059" cy="635367"/>
          </a:xfrm>
        </p:spPr>
        <p:txBody>
          <a:bodyPr/>
          <a:lstStyle/>
          <a:p>
            <a:r>
              <a:rPr lang="en-US" sz="3921" dirty="0"/>
              <a:t>Demonstration</a:t>
            </a:r>
            <a:endParaRPr lang="en-US" sz="3921" dirty="0">
              <a:solidFill>
                <a:schemeClr val="accent3"/>
              </a:solidFill>
            </a:endParaRPr>
          </a:p>
        </p:txBody>
      </p:sp>
      <p:sp>
        <p:nvSpPr>
          <p:cNvPr id="7" name="Title 1"/>
          <p:cNvSpPr txBox="1">
            <a:spLocks/>
          </p:cNvSpPr>
          <p:nvPr/>
        </p:nvSpPr>
        <p:spPr>
          <a:xfrm>
            <a:off x="287115" y="2449982"/>
            <a:ext cx="5656145" cy="568833"/>
          </a:xfrm>
          <a:prstGeom prst="rect">
            <a:avLst/>
          </a:prstGeom>
        </p:spPr>
        <p:txBody>
          <a:bodyPr vert="horz" wrap="square" lIns="143428" tIns="89642" rIns="143428" bIns="89642"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600"/>
              </a:spcBef>
            </a:pPr>
            <a:r>
              <a:rPr lang="en-US" sz="2800" dirty="0"/>
              <a:t>View a Logic Apps Workflow Definition</a:t>
            </a:r>
            <a:endParaRPr lang="en-US" sz="2800" dirty="0">
              <a:solidFill>
                <a:schemeClr val="tx1"/>
              </a:solidFill>
            </a:endParaRPr>
          </a:p>
        </p:txBody>
      </p:sp>
    </p:spTree>
    <p:extLst>
      <p:ext uri="{BB962C8B-B14F-4D97-AF65-F5344CB8AC3E}">
        <p14:creationId xmlns:p14="http://schemas.microsoft.com/office/powerpoint/2010/main" val="139625366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p:cNvSpPr>
            <a:spLocks noGrp="1"/>
          </p:cNvSpPr>
          <p:nvPr>
            <p:ph type="title"/>
          </p:nvPr>
        </p:nvSpPr>
        <p:spPr>
          <a:xfrm>
            <a:off x="36905" y="463474"/>
            <a:ext cx="5752059" cy="923330"/>
          </a:xfrm>
        </p:spPr>
        <p:txBody>
          <a:bodyPr/>
          <a:lstStyle/>
          <a:p>
            <a:pPr algn="ctr"/>
            <a:r>
              <a:rPr lang="en-US" sz="6000" dirty="0"/>
              <a:t>Lab</a:t>
            </a:r>
            <a:endParaRPr lang="en-US" sz="6000" dirty="0">
              <a:solidFill>
                <a:schemeClr val="accent3"/>
              </a:solidFill>
            </a:endParaRPr>
          </a:p>
        </p:txBody>
      </p:sp>
      <p:sp>
        <p:nvSpPr>
          <p:cNvPr id="7" name="Title 1"/>
          <p:cNvSpPr txBox="1">
            <a:spLocks/>
          </p:cNvSpPr>
          <p:nvPr/>
        </p:nvSpPr>
        <p:spPr>
          <a:xfrm>
            <a:off x="292026" y="2521230"/>
            <a:ext cx="5378548" cy="679633"/>
          </a:xfrm>
          <a:prstGeom prst="rect">
            <a:avLst/>
          </a:prstGeom>
        </p:spPr>
        <p:txBody>
          <a:bodyPr vert="horz" wrap="square" lIns="143428" tIns="89642" rIns="143428" bIns="89642"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3600" dirty="0"/>
              <a:t>Introduction to Logic Apps</a:t>
            </a:r>
            <a:endParaRPr lang="en-US" sz="3529" dirty="0">
              <a:solidFill>
                <a:schemeClr val="tx1"/>
              </a:solidFill>
            </a:endParaRPr>
          </a:p>
        </p:txBody>
      </p:sp>
      <p:pic>
        <p:nvPicPr>
          <p:cNvPr id="5" name="Picture Placeholder 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9415" r="19415"/>
          <a:stretch>
            <a:fillRect/>
          </a:stretch>
        </p:blipFill>
        <p:spPr>
          <a:xfrm>
            <a:off x="6097588" y="0"/>
            <a:ext cx="6094412" cy="6856413"/>
          </a:xfrm>
        </p:spPr>
      </p:pic>
    </p:spTree>
    <p:extLst>
      <p:ext uri="{BB962C8B-B14F-4D97-AF65-F5344CB8AC3E}">
        <p14:creationId xmlns:p14="http://schemas.microsoft.com/office/powerpoint/2010/main" val="18660788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p:cNvSpPr>
            <a:spLocks noGrp="1"/>
          </p:cNvSpPr>
          <p:nvPr>
            <p:ph type="title"/>
          </p:nvPr>
        </p:nvSpPr>
        <p:spPr>
          <a:xfrm>
            <a:off x="269303" y="2084378"/>
            <a:ext cx="6276530" cy="3585660"/>
          </a:xfrm>
        </p:spPr>
        <p:txBody>
          <a:bodyPr/>
          <a:lstStyle/>
          <a:p>
            <a:r>
              <a:rPr lang="en-US" sz="3921" dirty="0"/>
              <a:t>Introduction to Logic Apps</a:t>
            </a:r>
            <a:br>
              <a:rPr lang="en-US" sz="3921" dirty="0"/>
            </a:br>
            <a:br>
              <a:rPr lang="en-US" sz="3921" dirty="0"/>
            </a:br>
            <a:r>
              <a:rPr lang="en-US" sz="3921" i="1" dirty="0"/>
              <a:t>Logic Apps Deployment</a:t>
            </a:r>
            <a:br>
              <a:rPr lang="en-US" sz="3921" dirty="0"/>
            </a:br>
            <a:endParaRPr lang="en-US" sz="3137" i="1" dirty="0"/>
          </a:p>
        </p:txBody>
      </p:sp>
    </p:spTree>
    <p:extLst>
      <p:ext uri="{BB962C8B-B14F-4D97-AF65-F5344CB8AC3E}">
        <p14:creationId xmlns:p14="http://schemas.microsoft.com/office/powerpoint/2010/main" val="123233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12823-EDCA-4145-A46C-A62C5836AFE8}"/>
              </a:ext>
            </a:extLst>
          </p:cNvPr>
          <p:cNvSpPr txBox="1">
            <a:spLocks/>
          </p:cNvSpPr>
          <p:nvPr/>
        </p:nvSpPr>
        <p:spPr>
          <a:xfrm>
            <a:off x="432955" y="281999"/>
            <a:ext cx="10515600" cy="767484"/>
          </a:xfrm>
          <a:prstGeom prst="rect">
            <a:avLst/>
          </a:prstGeom>
        </p:spPr>
        <p:txBody>
          <a:bodyPr/>
          <a:lstStyle>
            <a:lvl1pPr algn="l" defTabSz="914400" rtl="0" eaLnBrk="1" latinLnBrk="0" hangingPunct="1">
              <a:lnSpc>
                <a:spcPct val="90000"/>
              </a:lnSpc>
              <a:spcBef>
                <a:spcPct val="0"/>
              </a:spcBef>
              <a:buNone/>
              <a:defRPr sz="3200" kern="1200">
                <a:solidFill>
                  <a:srgbClr val="0A5BBA"/>
                </a:solidFill>
                <a:latin typeface="Segoe UI Light" panose="020B0502040204020203" pitchFamily="34" charset="0"/>
                <a:ea typeface="+mj-ea"/>
                <a:cs typeface="Segoe UI Light" panose="020B0502040204020203" pitchFamily="34" charset="0"/>
              </a:defRPr>
            </a:lvl1pPr>
          </a:lstStyle>
          <a:p>
            <a:r>
              <a:rPr lang="en-US" dirty="0"/>
              <a:t>Deployment of Logic Apps</a:t>
            </a:r>
          </a:p>
        </p:txBody>
      </p:sp>
      <p:sp>
        <p:nvSpPr>
          <p:cNvPr id="3" name="TextBox 2">
            <a:extLst>
              <a:ext uri="{FF2B5EF4-FFF2-40B4-BE49-F238E27FC236}">
                <a16:creationId xmlns:a16="http://schemas.microsoft.com/office/drawing/2014/main" id="{C7483449-A463-4E16-B456-97D4220034ED}"/>
              </a:ext>
            </a:extLst>
          </p:cNvPr>
          <p:cNvSpPr txBox="1"/>
          <p:nvPr/>
        </p:nvSpPr>
        <p:spPr>
          <a:xfrm>
            <a:off x="723013" y="1049483"/>
            <a:ext cx="9005778" cy="3600986"/>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Directly through the Azure Portal</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ARM Template</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Visual Studio tooling</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Visual Studio Code tooling</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PowerShell – Assumes you have an ARM template placed where cmdlet can reach it</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Azure CLI - Assumes you have an ARM template placed where cmdlet can reach it</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Azure DevOps</a:t>
            </a:r>
          </a:p>
        </p:txBody>
      </p:sp>
    </p:spTree>
    <p:extLst>
      <p:ext uri="{BB962C8B-B14F-4D97-AF65-F5344CB8AC3E}">
        <p14:creationId xmlns:p14="http://schemas.microsoft.com/office/powerpoint/2010/main" val="293978978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12823-EDCA-4145-A46C-A62C5836AFE8}"/>
              </a:ext>
            </a:extLst>
          </p:cNvPr>
          <p:cNvSpPr txBox="1">
            <a:spLocks/>
          </p:cNvSpPr>
          <p:nvPr/>
        </p:nvSpPr>
        <p:spPr>
          <a:xfrm>
            <a:off x="432955" y="281999"/>
            <a:ext cx="10515600" cy="767484"/>
          </a:xfrm>
          <a:prstGeom prst="rect">
            <a:avLst/>
          </a:prstGeom>
        </p:spPr>
        <p:txBody>
          <a:bodyPr/>
          <a:lstStyle>
            <a:lvl1pPr algn="l" defTabSz="914400" rtl="0" eaLnBrk="1" latinLnBrk="0" hangingPunct="1">
              <a:lnSpc>
                <a:spcPct val="90000"/>
              </a:lnSpc>
              <a:spcBef>
                <a:spcPct val="0"/>
              </a:spcBef>
              <a:buNone/>
              <a:defRPr sz="3200" kern="1200">
                <a:solidFill>
                  <a:srgbClr val="0A5BBA"/>
                </a:solidFill>
                <a:latin typeface="Segoe UI Light" panose="020B0502040204020203" pitchFamily="34" charset="0"/>
                <a:ea typeface="+mj-ea"/>
                <a:cs typeface="Segoe UI Light" panose="020B0502040204020203" pitchFamily="34" charset="0"/>
              </a:defRPr>
            </a:lvl1pPr>
          </a:lstStyle>
          <a:p>
            <a:r>
              <a:rPr lang="en-US" dirty="0"/>
              <a:t>Logic App Deployment templates</a:t>
            </a:r>
          </a:p>
        </p:txBody>
      </p:sp>
      <p:sp>
        <p:nvSpPr>
          <p:cNvPr id="3" name="TextBox 2">
            <a:extLst>
              <a:ext uri="{FF2B5EF4-FFF2-40B4-BE49-F238E27FC236}">
                <a16:creationId xmlns:a16="http://schemas.microsoft.com/office/drawing/2014/main" id="{C7483449-A463-4E16-B456-97D4220034ED}"/>
              </a:ext>
            </a:extLst>
          </p:cNvPr>
          <p:cNvSpPr txBox="1"/>
          <p:nvPr/>
        </p:nvSpPr>
        <p:spPr>
          <a:xfrm>
            <a:off x="723013" y="1049483"/>
            <a:ext cx="9005778" cy="2923877"/>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Deployment templates consist of:</a:t>
            </a:r>
          </a:p>
          <a:p>
            <a:pPr marL="742950" lvl="1" indent="-285750">
              <a:spcBef>
                <a:spcPts val="600"/>
              </a:spcBef>
              <a:buFont typeface="Arial" panose="020B0604020202020204" pitchFamily="34" charset="0"/>
              <a:buChar char="•"/>
            </a:pPr>
            <a:r>
              <a:rPr lang="en-US" sz="2000" dirty="0">
                <a:latin typeface="Segoe UI" panose="020B0502040204020203" pitchFamily="34" charset="0"/>
                <a:cs typeface="Segoe UI" panose="020B0502040204020203" pitchFamily="34" charset="0"/>
              </a:rPr>
              <a:t>The Logic App resource – contains information about pricing plan, location and the workflow definition</a:t>
            </a:r>
          </a:p>
          <a:p>
            <a:pPr marL="742950" lvl="1" indent="-285750">
              <a:spcBef>
                <a:spcPts val="600"/>
              </a:spcBef>
              <a:buFont typeface="Arial" panose="020B0604020202020204" pitchFamily="34" charset="0"/>
              <a:buChar char="•"/>
            </a:pPr>
            <a:r>
              <a:rPr lang="en-US" sz="2000" dirty="0">
                <a:latin typeface="Segoe UI" panose="020B0502040204020203" pitchFamily="34" charset="0"/>
                <a:cs typeface="Segoe UI" panose="020B0502040204020203" pitchFamily="34" charset="0"/>
              </a:rPr>
              <a:t>Workflow definition – describes the logic apps workflow steps and how the workflow should be executed</a:t>
            </a:r>
          </a:p>
          <a:p>
            <a:pPr marL="742950" lvl="1" indent="-285750">
              <a:spcBef>
                <a:spcPts val="600"/>
              </a:spcBef>
              <a:buFont typeface="Arial" panose="020B0604020202020204" pitchFamily="34" charset="0"/>
              <a:buChar char="•"/>
            </a:pPr>
            <a:r>
              <a:rPr lang="en-US" sz="2000" dirty="0">
                <a:latin typeface="Segoe UI" panose="020B0502040204020203" pitchFamily="34" charset="0"/>
                <a:cs typeface="Segoe UI" panose="020B0502040204020203" pitchFamily="34" charset="0"/>
              </a:rPr>
              <a:t>Connections – separate resources that securely store metadata about the connector connections, </a:t>
            </a:r>
            <a:r>
              <a:rPr lang="en-US" sz="2000" dirty="0" err="1">
                <a:latin typeface="Segoe UI" panose="020B0502040204020203" pitchFamily="34" charset="0"/>
                <a:cs typeface="Segoe UI" panose="020B0502040204020203" pitchFamily="34" charset="0"/>
              </a:rPr>
              <a:t>ie</a:t>
            </a:r>
            <a:r>
              <a:rPr lang="en-US" sz="2000" dirty="0">
                <a:latin typeface="Segoe UI" panose="020B0502040204020203" pitchFamily="34" charset="0"/>
                <a:cs typeface="Segoe UI" panose="020B0502040204020203" pitchFamily="34" charset="0"/>
              </a:rPr>
              <a:t>, connection strings/access tokens</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Use Visual Studio Tools for Logic Apps (easiest way – VS2017 only)</a:t>
            </a:r>
          </a:p>
        </p:txBody>
      </p:sp>
    </p:spTree>
    <p:extLst>
      <p:ext uri="{BB962C8B-B14F-4D97-AF65-F5344CB8AC3E}">
        <p14:creationId xmlns:p14="http://schemas.microsoft.com/office/powerpoint/2010/main" val="325037158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69303" y="2084378"/>
            <a:ext cx="6276530" cy="3585660"/>
          </a:xfrm>
        </p:spPr>
        <p:txBody>
          <a:bodyPr/>
          <a:lstStyle/>
          <a:p>
            <a:r>
              <a:rPr lang="en-US" sz="3921" dirty="0"/>
              <a:t>Introduction to Logic Apps</a:t>
            </a:r>
            <a:br>
              <a:rPr lang="en-US" sz="3921" dirty="0"/>
            </a:br>
            <a:br>
              <a:rPr lang="en-US" sz="3921" dirty="0"/>
            </a:br>
            <a:r>
              <a:rPr lang="en-US" sz="3921" i="1" dirty="0"/>
              <a:t>Logic Apps Monitoring and Troubleshooting</a:t>
            </a:r>
            <a:endParaRPr lang="en-US" sz="3137" i="1" dirty="0"/>
          </a:p>
        </p:txBody>
      </p:sp>
    </p:spTree>
    <p:extLst>
      <p:ext uri="{BB962C8B-B14F-4D97-AF65-F5344CB8AC3E}">
        <p14:creationId xmlns:p14="http://schemas.microsoft.com/office/powerpoint/2010/main" val="137627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2267287"/>
          </a:xfrm>
        </p:spPr>
        <p:txBody>
          <a:bodyPr/>
          <a:lstStyle/>
          <a:p>
            <a:r>
              <a:rPr lang="en-US" sz="2400" dirty="0"/>
              <a:t>Ability to check logic app Runs and Trigger history – Azure Portal Overview blade</a:t>
            </a:r>
          </a:p>
          <a:p>
            <a:r>
              <a:rPr lang="en-US" sz="2400" dirty="0"/>
              <a:t>Ability to check logic app current status – Azure Portal Overview blade</a:t>
            </a:r>
          </a:p>
          <a:p>
            <a:r>
              <a:rPr lang="en-US" sz="2400" dirty="0"/>
              <a:t>Gather logic app execution performance</a:t>
            </a:r>
          </a:p>
          <a:p>
            <a:r>
              <a:rPr lang="en-US" sz="2400" dirty="0"/>
              <a:t>Enable logic app diagnostics logging – useful for finding information on events</a:t>
            </a:r>
          </a:p>
          <a:p>
            <a:r>
              <a:rPr lang="en-US" sz="2400" dirty="0"/>
              <a:t>Send alerts based on notifications and failures in the logic app</a:t>
            </a:r>
          </a:p>
        </p:txBody>
      </p:sp>
      <p:sp>
        <p:nvSpPr>
          <p:cNvPr id="2" name="Title 1"/>
          <p:cNvSpPr>
            <a:spLocks noGrp="1"/>
          </p:cNvSpPr>
          <p:nvPr>
            <p:ph type="title"/>
          </p:nvPr>
        </p:nvSpPr>
        <p:spPr>
          <a:xfrm>
            <a:off x="269239" y="257549"/>
            <a:ext cx="10515600" cy="646094"/>
          </a:xfrm>
        </p:spPr>
        <p:txBody>
          <a:bodyPr>
            <a:normAutofit/>
          </a:bodyPr>
          <a:lstStyle/>
          <a:p>
            <a:r>
              <a:rPr lang="en-US" dirty="0"/>
              <a:t>Monitoring and Diagnostics capabilities</a:t>
            </a:r>
          </a:p>
        </p:txBody>
      </p:sp>
    </p:spTree>
    <p:extLst>
      <p:ext uri="{BB962C8B-B14F-4D97-AF65-F5344CB8AC3E}">
        <p14:creationId xmlns:p14="http://schemas.microsoft.com/office/powerpoint/2010/main" val="344659334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Logic Apps Agenda</a:t>
            </a:r>
            <a:endParaRPr lang="en-IN" dirty="0"/>
          </a:p>
        </p:txBody>
      </p:sp>
      <p:sp>
        <p:nvSpPr>
          <p:cNvPr id="3" name="Text Placeholder 2"/>
          <p:cNvSpPr>
            <a:spLocks noGrp="1"/>
          </p:cNvSpPr>
          <p:nvPr>
            <p:ph type="body" sz="quarter" idx="11"/>
          </p:nvPr>
        </p:nvSpPr>
        <p:spPr>
          <a:xfrm>
            <a:off x="269241" y="1189494"/>
            <a:ext cx="11655840" cy="4747966"/>
          </a:xfrm>
        </p:spPr>
        <p:txBody>
          <a:bodyPr>
            <a:normAutofit/>
          </a:bodyPr>
          <a:lstStyle/>
          <a:p>
            <a:pPr marL="560241" indent="-560241">
              <a:buFont typeface="Arial" panose="020B0604020202020204" pitchFamily="34" charset="0"/>
              <a:buChar char="•"/>
            </a:pPr>
            <a:r>
              <a:rPr lang="en-US" dirty="0"/>
              <a:t>Overview </a:t>
            </a:r>
            <a:r>
              <a:rPr lang="en-US"/>
              <a:t>(test)</a:t>
            </a:r>
            <a:endParaRPr lang="en-US" sz="2000" dirty="0"/>
          </a:p>
          <a:p>
            <a:pPr marL="560241" indent="-560241">
              <a:buFont typeface="Arial" panose="020B0604020202020204" pitchFamily="34" charset="0"/>
              <a:buChar char="•"/>
            </a:pPr>
            <a:r>
              <a:rPr lang="en-US" dirty="0"/>
              <a:t>Development</a:t>
            </a:r>
          </a:p>
          <a:p>
            <a:pPr marL="560241" indent="-560241">
              <a:buFont typeface="Arial" panose="020B0604020202020204" pitchFamily="34" charset="0"/>
              <a:buChar char="•"/>
            </a:pPr>
            <a:r>
              <a:rPr lang="en-US" dirty="0"/>
              <a:t>Exceptions and Error Handling</a:t>
            </a:r>
          </a:p>
          <a:p>
            <a:pPr marL="560241" indent="-560241">
              <a:buFont typeface="Arial" panose="020B0604020202020204" pitchFamily="34" charset="0"/>
              <a:buChar char="•"/>
            </a:pPr>
            <a:r>
              <a:rPr lang="en-US" dirty="0"/>
              <a:t>Workflow Definition Language</a:t>
            </a:r>
          </a:p>
          <a:p>
            <a:pPr marL="560241" indent="-560241">
              <a:buFont typeface="Arial" panose="020B0604020202020204" pitchFamily="34" charset="0"/>
              <a:buChar char="•"/>
            </a:pPr>
            <a:r>
              <a:rPr lang="en-US" dirty="0"/>
              <a:t>Deployment</a:t>
            </a:r>
          </a:p>
          <a:p>
            <a:pPr marL="560241" indent="-560241">
              <a:buFont typeface="Arial" panose="020B0604020202020204" pitchFamily="34" charset="0"/>
              <a:buChar char="•"/>
            </a:pPr>
            <a:r>
              <a:rPr lang="en-US" dirty="0"/>
              <a:t>Monitoring</a:t>
            </a:r>
          </a:p>
          <a:p>
            <a:pPr marL="560241" indent="-560241">
              <a:buFont typeface="Arial" panose="020B0604020202020204" pitchFamily="34" charset="0"/>
              <a:buChar char="•"/>
            </a:pPr>
            <a:r>
              <a:rPr lang="en-US" dirty="0"/>
              <a:t>Security</a:t>
            </a:r>
          </a:p>
          <a:p>
            <a:pPr marL="560241" indent="-560241">
              <a:buFont typeface="Arial" panose="020B0604020202020204" pitchFamily="34" charset="0"/>
              <a:buChar char="•"/>
            </a:pPr>
            <a:r>
              <a:rPr lang="en-US" dirty="0"/>
              <a:t>Enterprise Integration Accounts (B2B)</a:t>
            </a:r>
          </a:p>
          <a:p>
            <a:pPr marL="560241" indent="-560241">
              <a:buFont typeface="Arial" panose="020B0604020202020204" pitchFamily="34" charset="0"/>
              <a:buChar char="•"/>
            </a:pPr>
            <a:r>
              <a:rPr lang="en-US" dirty="0"/>
              <a:t>Integration Service Environments (ISE)</a:t>
            </a:r>
          </a:p>
          <a:p>
            <a:endParaRPr lang="en-US" dirty="0"/>
          </a:p>
          <a:p>
            <a:pPr marL="560241" indent="-560241">
              <a:buFont typeface="Arial" panose="020B0604020202020204" pitchFamily="34" charset="0"/>
              <a:buChar char="•"/>
            </a:pPr>
            <a:endParaRPr lang="en-IN" dirty="0"/>
          </a:p>
        </p:txBody>
      </p:sp>
    </p:spTree>
    <p:extLst>
      <p:ext uri="{BB962C8B-B14F-4D97-AF65-F5344CB8AC3E}">
        <p14:creationId xmlns:p14="http://schemas.microsoft.com/office/powerpoint/2010/main" val="375061636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Diagnostics logging</a:t>
            </a:r>
            <a:endParaRPr lang="en-IN" dirty="0"/>
          </a:p>
        </p:txBody>
      </p:sp>
      <p:sp>
        <p:nvSpPr>
          <p:cNvPr id="3" name="Text Placeholder 2"/>
          <p:cNvSpPr>
            <a:spLocks noGrp="1"/>
          </p:cNvSpPr>
          <p:nvPr>
            <p:ph type="body" sz="quarter" idx="11"/>
          </p:nvPr>
        </p:nvSpPr>
        <p:spPr>
          <a:xfrm>
            <a:off x="685800" y="1045021"/>
            <a:ext cx="11001190" cy="1953360"/>
          </a:xfrm>
        </p:spPr>
        <p:txBody>
          <a:bodyPr>
            <a:normAutofit/>
          </a:bodyPr>
          <a:lstStyle/>
          <a:p>
            <a:pPr marL="560241" indent="-560241">
              <a:buFont typeface="Arial" panose="020B0604020202020204" pitchFamily="34" charset="0"/>
              <a:buChar char="•"/>
            </a:pPr>
            <a:r>
              <a:rPr lang="en-US" dirty="0"/>
              <a:t>Diagnostics logging must be turned on</a:t>
            </a:r>
          </a:p>
          <a:p>
            <a:pPr marL="560241" indent="-560241">
              <a:buFont typeface="Arial" panose="020B0604020202020204" pitchFamily="34" charset="0"/>
              <a:buChar char="•"/>
            </a:pPr>
            <a:r>
              <a:rPr lang="en-US" dirty="0"/>
              <a:t>Log Analytics will be used to display the diagnostic information</a:t>
            </a:r>
          </a:p>
          <a:p>
            <a:pPr marL="560241" indent="-560241">
              <a:buFont typeface="Arial" panose="020B0604020202020204" pitchFamily="34" charset="0"/>
              <a:buChar char="•"/>
            </a:pPr>
            <a:r>
              <a:rPr lang="en-US" dirty="0"/>
              <a:t>Log Analytics will display events (trigger, run, action)</a:t>
            </a:r>
          </a:p>
          <a:p>
            <a:pPr marL="560241" indent="-560241">
              <a:buFont typeface="Arial" panose="020B0604020202020204" pitchFamily="34" charset="0"/>
              <a:buChar char="•"/>
            </a:pPr>
            <a:r>
              <a:rPr lang="en-US" dirty="0"/>
              <a:t>Diagnostics information can also be sent to Azure Storage or Event hubs</a:t>
            </a:r>
            <a:endParaRPr lang="en-IN" dirty="0"/>
          </a:p>
        </p:txBody>
      </p:sp>
    </p:spTree>
    <p:extLst>
      <p:ext uri="{BB962C8B-B14F-4D97-AF65-F5344CB8AC3E}">
        <p14:creationId xmlns:p14="http://schemas.microsoft.com/office/powerpoint/2010/main" val="1678626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Setting up Alerts</a:t>
            </a:r>
            <a:endParaRPr lang="en-IN" dirty="0"/>
          </a:p>
        </p:txBody>
      </p:sp>
      <p:sp>
        <p:nvSpPr>
          <p:cNvPr id="3" name="Text Placeholder 2"/>
          <p:cNvSpPr>
            <a:spLocks noGrp="1"/>
          </p:cNvSpPr>
          <p:nvPr>
            <p:ph type="body" sz="quarter" idx="11"/>
          </p:nvPr>
        </p:nvSpPr>
        <p:spPr>
          <a:xfrm>
            <a:off x="685800" y="1045021"/>
            <a:ext cx="11001190" cy="599610"/>
          </a:xfrm>
        </p:spPr>
        <p:txBody>
          <a:bodyPr>
            <a:normAutofit/>
          </a:bodyPr>
          <a:lstStyle/>
          <a:p>
            <a:pPr marL="342900" indent="-342900">
              <a:buFont typeface="Arial" panose="020B0604020202020204" pitchFamily="34" charset="0"/>
              <a:buChar char="•"/>
            </a:pPr>
            <a:r>
              <a:rPr lang="en-US" dirty="0"/>
              <a:t>Used to monitor specific metrics or exceeded thresholds for your logic app</a:t>
            </a:r>
          </a:p>
        </p:txBody>
      </p:sp>
    </p:spTree>
    <p:extLst>
      <p:ext uri="{BB962C8B-B14F-4D97-AF65-F5344CB8AC3E}">
        <p14:creationId xmlns:p14="http://schemas.microsoft.com/office/powerpoint/2010/main" val="392144941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l="20120" r="20120"/>
          <a:stretch>
            <a:fillRect/>
          </a:stretch>
        </p:blipFill>
        <p:spPr/>
      </p:pic>
      <p:sp>
        <p:nvSpPr>
          <p:cNvPr id="6" name="Title 1"/>
          <p:cNvSpPr>
            <a:spLocks noGrp="1"/>
          </p:cNvSpPr>
          <p:nvPr>
            <p:ph type="title"/>
          </p:nvPr>
        </p:nvSpPr>
        <p:spPr>
          <a:xfrm>
            <a:off x="36905" y="607455"/>
            <a:ext cx="5752059" cy="635367"/>
          </a:xfrm>
        </p:spPr>
        <p:txBody>
          <a:bodyPr/>
          <a:lstStyle/>
          <a:p>
            <a:r>
              <a:rPr lang="en-US" sz="3921" dirty="0"/>
              <a:t>Demonstration</a:t>
            </a:r>
            <a:endParaRPr lang="en-US" sz="3921" dirty="0">
              <a:solidFill>
                <a:schemeClr val="accent3"/>
              </a:solidFill>
            </a:endParaRPr>
          </a:p>
        </p:txBody>
      </p:sp>
      <p:sp>
        <p:nvSpPr>
          <p:cNvPr id="7" name="Title 1"/>
          <p:cNvSpPr txBox="1">
            <a:spLocks/>
          </p:cNvSpPr>
          <p:nvPr/>
        </p:nvSpPr>
        <p:spPr>
          <a:xfrm>
            <a:off x="287115" y="2449982"/>
            <a:ext cx="5656145" cy="1498319"/>
          </a:xfrm>
          <a:prstGeom prst="rect">
            <a:avLst/>
          </a:prstGeom>
        </p:spPr>
        <p:txBody>
          <a:bodyPr vert="horz" wrap="square" lIns="143428" tIns="89642" rIns="143428" bIns="89642"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71500" indent="-571500">
              <a:spcBef>
                <a:spcPts val="600"/>
              </a:spcBef>
              <a:buFont typeface="Arial" panose="020B0604020202020204" pitchFamily="34" charset="0"/>
              <a:buChar char="•"/>
            </a:pPr>
            <a:r>
              <a:rPr lang="en-US" sz="2800" dirty="0"/>
              <a:t>Checking Run and Trigger history</a:t>
            </a:r>
          </a:p>
          <a:p>
            <a:pPr marL="571500" indent="-571500">
              <a:spcBef>
                <a:spcPts val="600"/>
              </a:spcBef>
              <a:buFont typeface="Arial" panose="020B0604020202020204" pitchFamily="34" charset="0"/>
              <a:buChar char="•"/>
            </a:pPr>
            <a:r>
              <a:rPr lang="en-US" sz="2800" dirty="0"/>
              <a:t>Turning on Diagnostics</a:t>
            </a:r>
          </a:p>
          <a:p>
            <a:pPr marL="571500" indent="-571500">
              <a:spcBef>
                <a:spcPts val="600"/>
              </a:spcBef>
              <a:buFont typeface="Arial" panose="020B0604020202020204" pitchFamily="34" charset="0"/>
              <a:buChar char="•"/>
            </a:pPr>
            <a:r>
              <a:rPr lang="en-US" sz="2800" dirty="0"/>
              <a:t>Log Analytics</a:t>
            </a:r>
            <a:endParaRPr lang="en-US" sz="2800" dirty="0">
              <a:solidFill>
                <a:schemeClr val="tx1"/>
              </a:solidFill>
            </a:endParaRPr>
          </a:p>
        </p:txBody>
      </p:sp>
    </p:spTree>
    <p:extLst>
      <p:ext uri="{BB962C8B-B14F-4D97-AF65-F5344CB8AC3E}">
        <p14:creationId xmlns:p14="http://schemas.microsoft.com/office/powerpoint/2010/main" val="427999291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69303" y="2084378"/>
            <a:ext cx="6276530" cy="3585660"/>
          </a:xfrm>
        </p:spPr>
        <p:txBody>
          <a:bodyPr/>
          <a:lstStyle/>
          <a:p>
            <a:r>
              <a:rPr lang="en-US" sz="3921" dirty="0"/>
              <a:t>Introduction to Logic Apps</a:t>
            </a:r>
            <a:br>
              <a:rPr lang="en-US" sz="3921" dirty="0"/>
            </a:br>
            <a:br>
              <a:rPr lang="en-US" sz="3921" dirty="0"/>
            </a:br>
            <a:r>
              <a:rPr lang="en-US" sz="3921" i="1" dirty="0"/>
              <a:t>Logic Apps Security</a:t>
            </a:r>
            <a:endParaRPr lang="en-US" sz="3137" i="1" dirty="0"/>
          </a:p>
        </p:txBody>
      </p:sp>
    </p:spTree>
    <p:extLst>
      <p:ext uri="{BB962C8B-B14F-4D97-AF65-F5344CB8AC3E}">
        <p14:creationId xmlns:p14="http://schemas.microsoft.com/office/powerpoint/2010/main" val="3302641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Securing Logic Apps</a:t>
            </a:r>
            <a:endParaRPr lang="en-IN" dirty="0"/>
          </a:p>
        </p:txBody>
      </p:sp>
      <p:sp>
        <p:nvSpPr>
          <p:cNvPr id="5" name="TextBox 4">
            <a:extLst>
              <a:ext uri="{FF2B5EF4-FFF2-40B4-BE49-F238E27FC236}">
                <a16:creationId xmlns:a16="http://schemas.microsoft.com/office/drawing/2014/main" id="{41AA1685-8784-475B-8F5B-48D1284BCA49}"/>
              </a:ext>
            </a:extLst>
          </p:cNvPr>
          <p:cNvSpPr txBox="1"/>
          <p:nvPr/>
        </p:nvSpPr>
        <p:spPr>
          <a:xfrm>
            <a:off x="419798" y="1061505"/>
            <a:ext cx="9579934" cy="2508379"/>
          </a:xfrm>
          <a:prstGeom prst="rect">
            <a:avLst/>
          </a:prstGeom>
          <a:noFill/>
        </p:spPr>
        <p:txBody>
          <a:bodyPr wrap="square" rtlCol="0">
            <a:spAutoFit/>
          </a:bodyPr>
          <a:lstStyle/>
          <a:p>
            <a:pPr marL="342900" indent="-34290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Logic apps can provide secure access:</a:t>
            </a:r>
          </a:p>
          <a:p>
            <a:pPr marL="800100" lvl="1" indent="-34290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When triggering a logic app workflow with the HTTP request trigger</a:t>
            </a:r>
          </a:p>
          <a:p>
            <a:pPr marL="800100" lvl="1" indent="-34290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For managing, editing, or reading a logic app via portal/PowerShell</a:t>
            </a:r>
          </a:p>
          <a:p>
            <a:pPr marL="800100" lvl="1" indent="-34290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To the contents inside inputs and outputs for a logic app run</a:t>
            </a:r>
          </a:p>
          <a:p>
            <a:pPr marL="800100" lvl="1" indent="-34290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For parameters or inputs for actions in a logic app workflow</a:t>
            </a:r>
          </a:p>
          <a:p>
            <a:pPr marL="800100" lvl="1" indent="-34290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To services that receive requests from a logic app workflow</a:t>
            </a:r>
          </a:p>
        </p:txBody>
      </p:sp>
    </p:spTree>
    <p:extLst>
      <p:ext uri="{BB962C8B-B14F-4D97-AF65-F5344CB8AC3E}">
        <p14:creationId xmlns:p14="http://schemas.microsoft.com/office/powerpoint/2010/main" val="2646175978"/>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32B0EB-320B-4E66-8D0B-AA0EB526E5E7}"/>
              </a:ext>
            </a:extLst>
          </p:cNvPr>
          <p:cNvSpPr>
            <a:spLocks noGrp="1"/>
          </p:cNvSpPr>
          <p:nvPr>
            <p:ph type="body" sz="quarter" idx="10"/>
          </p:nvPr>
        </p:nvSpPr>
        <p:spPr>
          <a:xfrm>
            <a:off x="269239" y="1189177"/>
            <a:ext cx="11653523" cy="1420389"/>
          </a:xfrm>
        </p:spPr>
        <p:txBody>
          <a:bodyPr/>
          <a:lstStyle/>
          <a:p>
            <a:r>
              <a:rPr lang="en-US" dirty="0"/>
              <a:t>Different ways of securing HTTP request and webhook triggers</a:t>
            </a:r>
          </a:p>
          <a:p>
            <a:pPr lvl="1">
              <a:buFont typeface="Arial" panose="020B0604020202020204" pitchFamily="34" charset="0"/>
              <a:buChar char="•"/>
            </a:pPr>
            <a:r>
              <a:rPr lang="en-US" sz="2000" dirty="0"/>
              <a:t>Generate shared access signatures</a:t>
            </a:r>
          </a:p>
          <a:p>
            <a:pPr lvl="1">
              <a:buFont typeface="Arial" panose="020B0604020202020204" pitchFamily="34" charset="0"/>
              <a:buChar char="•"/>
            </a:pPr>
            <a:r>
              <a:rPr lang="en-US" sz="2000" dirty="0"/>
              <a:t>Restrict incoming IP addresses</a:t>
            </a:r>
          </a:p>
          <a:p>
            <a:pPr lvl="1">
              <a:buFont typeface="Arial" panose="020B0604020202020204" pitchFamily="34" charset="0"/>
              <a:buChar char="•"/>
            </a:pPr>
            <a:r>
              <a:rPr lang="en-US" sz="2000" dirty="0"/>
              <a:t>Add Azure Activity Directory, OAuth or other security (using API Management)</a:t>
            </a:r>
          </a:p>
        </p:txBody>
      </p:sp>
      <p:sp>
        <p:nvSpPr>
          <p:cNvPr id="3" name="Title 2">
            <a:extLst>
              <a:ext uri="{FF2B5EF4-FFF2-40B4-BE49-F238E27FC236}">
                <a16:creationId xmlns:a16="http://schemas.microsoft.com/office/drawing/2014/main" id="{1D63B652-14C4-4F16-8BD0-579C004D5AB6}"/>
              </a:ext>
            </a:extLst>
          </p:cNvPr>
          <p:cNvSpPr>
            <a:spLocks noGrp="1"/>
          </p:cNvSpPr>
          <p:nvPr>
            <p:ph type="title"/>
          </p:nvPr>
        </p:nvSpPr>
        <p:spPr>
          <a:xfrm>
            <a:off x="515471" y="300579"/>
            <a:ext cx="10515600" cy="678367"/>
          </a:xfrm>
        </p:spPr>
        <p:txBody>
          <a:bodyPr/>
          <a:lstStyle/>
          <a:p>
            <a:r>
              <a:rPr lang="en-US" dirty="0"/>
              <a:t>Access to HTTP request triggers</a:t>
            </a:r>
          </a:p>
        </p:txBody>
      </p:sp>
    </p:spTree>
    <p:extLst>
      <p:ext uri="{BB962C8B-B14F-4D97-AF65-F5344CB8AC3E}">
        <p14:creationId xmlns:p14="http://schemas.microsoft.com/office/powerpoint/2010/main" val="223219534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564" y="302780"/>
            <a:ext cx="10515600" cy="653184"/>
          </a:xfrm>
        </p:spPr>
        <p:txBody>
          <a:bodyPr>
            <a:normAutofit/>
          </a:bodyPr>
          <a:lstStyle/>
          <a:p>
            <a:r>
              <a:rPr lang="en-US" dirty="0"/>
              <a:t>Securing access to the trigger via SAS</a:t>
            </a:r>
          </a:p>
        </p:txBody>
      </p:sp>
      <p:sp>
        <p:nvSpPr>
          <p:cNvPr id="5" name="Text Placeholder 4">
            <a:extLst>
              <a:ext uri="{FF2B5EF4-FFF2-40B4-BE49-F238E27FC236}">
                <a16:creationId xmlns:a16="http://schemas.microsoft.com/office/drawing/2014/main" id="{30040A50-CA54-4633-B3E1-8B6B97E9B2EC}"/>
              </a:ext>
            </a:extLst>
          </p:cNvPr>
          <p:cNvSpPr>
            <a:spLocks noGrp="1"/>
          </p:cNvSpPr>
          <p:nvPr>
            <p:ph type="body" sz="quarter" idx="10"/>
          </p:nvPr>
        </p:nvSpPr>
        <p:spPr>
          <a:xfrm>
            <a:off x="269239" y="1189177"/>
            <a:ext cx="11653523" cy="4251420"/>
          </a:xfrm>
        </p:spPr>
        <p:txBody>
          <a:bodyPr/>
          <a:lstStyle/>
          <a:p>
            <a:r>
              <a:rPr lang="en-US" b="1" dirty="0"/>
              <a:t>Every</a:t>
            </a:r>
            <a:r>
              <a:rPr lang="en-US" dirty="0"/>
              <a:t> request endpoint for a logic app includes a Shared Access Signature (SAS) as part of the URL</a:t>
            </a:r>
          </a:p>
          <a:p>
            <a:r>
              <a:rPr lang="en-US" dirty="0"/>
              <a:t>The signature is generated using the SHA256 algorithm with a secret key on all the URL paths and properties</a:t>
            </a:r>
          </a:p>
          <a:p>
            <a:r>
              <a:rPr lang="en-US" dirty="0"/>
              <a:t>The logic app only authorizes triggers that contain a valid signature with the secret key</a:t>
            </a:r>
          </a:p>
          <a:p>
            <a:r>
              <a:rPr lang="en-US" dirty="0"/>
              <a:t>URLs can be generated with specific keys and expiration dates and can be re-generated </a:t>
            </a:r>
          </a:p>
          <a:p>
            <a:r>
              <a:rPr lang="en-US" dirty="0"/>
              <a:t>Example URL with SAS key </a:t>
            </a:r>
          </a:p>
          <a:p>
            <a:pPr marL="0" indent="0">
              <a:buNone/>
            </a:pPr>
            <a:r>
              <a:rPr lang="en-US" sz="2000" i="1" dirty="0">
                <a:solidFill>
                  <a:srgbClr val="0070C0"/>
                </a:solidFill>
              </a:rPr>
              <a:t>https://prod-40.eastus.logic.azure.com:443/workflows/e3c75bfbb21348e59401701e0143d352/triggers/manual/paths/invoke?api-version=2016-10-01&amp;sp=%2Ftriggers%2Fmanual%2Frun&amp;sv=1.0&amp;sig=D0LNf3uZD_IUCxn65CxTm-56AD2prU-6kO6aGe5Wcz4</a:t>
            </a:r>
            <a:endParaRPr lang="en-US" i="1" dirty="0">
              <a:solidFill>
                <a:srgbClr val="0070C0"/>
              </a:solidFill>
              <a:highlight>
                <a:srgbClr val="FFFF00"/>
              </a:highlight>
            </a:endParaRPr>
          </a:p>
        </p:txBody>
      </p:sp>
    </p:spTree>
    <p:extLst>
      <p:ext uri="{BB962C8B-B14F-4D97-AF65-F5344CB8AC3E}">
        <p14:creationId xmlns:p14="http://schemas.microsoft.com/office/powerpoint/2010/main" val="116647292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92885" y="1189177"/>
            <a:ext cx="11029877" cy="5450979"/>
          </a:xfrm>
        </p:spPr>
        <p:txBody>
          <a:bodyPr/>
          <a:lstStyle/>
          <a:p>
            <a:r>
              <a:rPr lang="en-US" dirty="0"/>
              <a:t>Restricts calls coming into the logic app to only specific clients</a:t>
            </a:r>
          </a:p>
          <a:p>
            <a:r>
              <a:rPr lang="en-US" dirty="0"/>
              <a:t>Good for integrating with API Management and locking down calls only from API Management</a:t>
            </a:r>
          </a:p>
          <a:p>
            <a:r>
              <a:rPr lang="en-US" dirty="0"/>
              <a:t>Setup via ARM Template</a:t>
            </a:r>
          </a:p>
          <a:p>
            <a:pPr marL="0" indent="0">
              <a:spcBef>
                <a:spcPts val="0"/>
              </a:spcBef>
              <a:buNone/>
            </a:pPr>
            <a:r>
              <a:rPr lang="en-US" sz="1400" b="1" dirty="0">
                <a:solidFill>
                  <a:srgbClr val="0070C0"/>
                </a:solidFill>
                <a:latin typeface="Courier New" panose="02070309020205020404" pitchFamily="49" charset="0"/>
                <a:cs typeface="Courier New" panose="02070309020205020404" pitchFamily="49" charset="0"/>
              </a:rPr>
              <a:t>{</a:t>
            </a:r>
          </a:p>
          <a:p>
            <a:pPr marL="0" indent="0">
              <a:spcBef>
                <a:spcPts val="0"/>
              </a:spcBef>
              <a:buNone/>
            </a:pPr>
            <a:r>
              <a:rPr lang="en-US" sz="1400" b="1" dirty="0">
                <a:solidFill>
                  <a:srgbClr val="0070C0"/>
                </a:solidFill>
                <a:latin typeface="Courier New" panose="02070309020205020404" pitchFamily="49" charset="0"/>
                <a:cs typeface="Courier New" panose="02070309020205020404" pitchFamily="49" charset="0"/>
              </a:rPr>
              <a:t>    "properties": {</a:t>
            </a:r>
          </a:p>
          <a:p>
            <a:pPr marL="0" indent="0">
              <a:spcBef>
                <a:spcPts val="0"/>
              </a:spcBef>
              <a:buNone/>
            </a:pPr>
            <a:r>
              <a:rPr lang="en-US" sz="1400" b="1" dirty="0">
                <a:solidFill>
                  <a:srgbClr val="0070C0"/>
                </a:solidFill>
                <a:latin typeface="Courier New" panose="02070309020205020404" pitchFamily="49" charset="0"/>
                <a:cs typeface="Courier New" panose="02070309020205020404" pitchFamily="49" charset="0"/>
              </a:rPr>
              <a:t>        "definition": {</a:t>
            </a:r>
          </a:p>
          <a:p>
            <a:pPr marL="0" indent="0">
              <a:spcBef>
                <a:spcPts val="0"/>
              </a:spcBef>
              <a:buNone/>
            </a:pPr>
            <a:r>
              <a:rPr lang="en-US" sz="1400" b="1" dirty="0">
                <a:solidFill>
                  <a:srgbClr val="0070C0"/>
                </a:solidFill>
                <a:latin typeface="Courier New" panose="02070309020205020404" pitchFamily="49" charset="0"/>
                <a:cs typeface="Courier New" panose="02070309020205020404" pitchFamily="49" charset="0"/>
              </a:rPr>
              <a:t>        },</a:t>
            </a:r>
          </a:p>
          <a:p>
            <a:pPr marL="0" indent="0">
              <a:spcBef>
                <a:spcPts val="0"/>
              </a:spcBef>
              <a:buNone/>
            </a:pPr>
            <a:r>
              <a:rPr lang="en-US" sz="1400" b="1" dirty="0">
                <a:solidFill>
                  <a:srgbClr val="0070C0"/>
                </a:solidFill>
                <a:latin typeface="Courier New" panose="02070309020205020404" pitchFamily="49" charset="0"/>
                <a:cs typeface="Courier New" panose="02070309020205020404" pitchFamily="49" charset="0"/>
              </a:rPr>
              <a:t>        "parameters": {},</a:t>
            </a:r>
          </a:p>
          <a:p>
            <a:pPr marL="0" indent="0">
              <a:spcBef>
                <a:spcPts val="0"/>
              </a:spcBef>
              <a:buNone/>
            </a:pPr>
            <a:r>
              <a:rPr lang="en-US" sz="1400" b="1" dirty="0">
                <a:solidFill>
                  <a:srgbClr val="0070C0"/>
                </a:solidFill>
                <a:latin typeface="Courier New" panose="02070309020205020404" pitchFamily="49" charset="0"/>
                <a:cs typeface="Courier New" panose="02070309020205020404" pitchFamily="49" charset="0"/>
              </a:rPr>
              <a:t>        "</a:t>
            </a:r>
            <a:r>
              <a:rPr lang="en-US" sz="1400" b="1" dirty="0" err="1">
                <a:solidFill>
                  <a:srgbClr val="0070C0"/>
                </a:solidFill>
                <a:latin typeface="Courier New" panose="02070309020205020404" pitchFamily="49" charset="0"/>
                <a:cs typeface="Courier New" panose="02070309020205020404" pitchFamily="49" charset="0"/>
              </a:rPr>
              <a:t>accessControl</a:t>
            </a:r>
            <a:r>
              <a:rPr lang="en-US" sz="1400" b="1" dirty="0">
                <a:solidFill>
                  <a:srgbClr val="0070C0"/>
                </a:solidFill>
                <a:latin typeface="Courier New" panose="02070309020205020404" pitchFamily="49" charset="0"/>
                <a:cs typeface="Courier New" panose="02070309020205020404" pitchFamily="49" charset="0"/>
              </a:rPr>
              <a:t>": {</a:t>
            </a:r>
          </a:p>
          <a:p>
            <a:pPr marL="0" indent="0">
              <a:spcBef>
                <a:spcPts val="0"/>
              </a:spcBef>
              <a:buNone/>
            </a:pPr>
            <a:r>
              <a:rPr lang="en-US" sz="1400" b="1" dirty="0">
                <a:solidFill>
                  <a:srgbClr val="0070C0"/>
                </a:solidFill>
                <a:latin typeface="Courier New" panose="02070309020205020404" pitchFamily="49" charset="0"/>
                <a:cs typeface="Courier New" panose="02070309020205020404" pitchFamily="49" charset="0"/>
              </a:rPr>
              <a:t>            "triggers": {</a:t>
            </a:r>
          </a:p>
          <a:p>
            <a:pPr marL="0" indent="0">
              <a:spcBef>
                <a:spcPts val="0"/>
              </a:spcBef>
              <a:buNone/>
            </a:pPr>
            <a:r>
              <a:rPr lang="en-US" sz="1400" b="1" dirty="0">
                <a:solidFill>
                  <a:srgbClr val="0070C0"/>
                </a:solidFill>
                <a:latin typeface="Courier New" panose="02070309020205020404" pitchFamily="49" charset="0"/>
                <a:cs typeface="Courier New" panose="02070309020205020404" pitchFamily="49" charset="0"/>
              </a:rPr>
              <a:t>                "</a:t>
            </a:r>
            <a:r>
              <a:rPr lang="en-US" sz="1400" b="1" dirty="0" err="1">
                <a:solidFill>
                  <a:srgbClr val="0070C0"/>
                </a:solidFill>
                <a:latin typeface="Courier New" panose="02070309020205020404" pitchFamily="49" charset="0"/>
                <a:cs typeface="Courier New" panose="02070309020205020404" pitchFamily="49" charset="0"/>
              </a:rPr>
              <a:t>allowedCallerIpAddresses</a:t>
            </a:r>
            <a:r>
              <a:rPr lang="en-US" sz="1400" b="1" dirty="0">
                <a:solidFill>
                  <a:srgbClr val="0070C0"/>
                </a:solidFill>
                <a:latin typeface="Courier New" panose="02070309020205020404" pitchFamily="49" charset="0"/>
                <a:cs typeface="Courier New" panose="02070309020205020404" pitchFamily="49" charset="0"/>
              </a:rPr>
              <a:t>": [</a:t>
            </a:r>
          </a:p>
          <a:p>
            <a:pPr marL="0" indent="0">
              <a:spcBef>
                <a:spcPts val="0"/>
              </a:spcBef>
              <a:buNone/>
            </a:pPr>
            <a:r>
              <a:rPr lang="en-US" sz="1400" b="1" dirty="0">
                <a:solidFill>
                  <a:srgbClr val="0070C0"/>
                </a:solidFill>
                <a:latin typeface="Courier New" panose="02070309020205020404" pitchFamily="49" charset="0"/>
                <a:cs typeface="Courier New" panose="02070309020205020404" pitchFamily="49" charset="0"/>
              </a:rPr>
              <a:t>                    {</a:t>
            </a:r>
          </a:p>
          <a:p>
            <a:pPr marL="0" indent="0">
              <a:spcBef>
                <a:spcPts val="0"/>
              </a:spcBef>
              <a:buNone/>
            </a:pPr>
            <a:r>
              <a:rPr lang="en-US" sz="1400" b="1" dirty="0">
                <a:solidFill>
                  <a:srgbClr val="0070C0"/>
                </a:solidFill>
                <a:latin typeface="Courier New" panose="02070309020205020404" pitchFamily="49" charset="0"/>
                <a:cs typeface="Courier New" panose="02070309020205020404" pitchFamily="49" charset="0"/>
              </a:rPr>
              <a:t>                        "</a:t>
            </a:r>
            <a:r>
              <a:rPr lang="en-US" sz="1400" b="1" dirty="0" err="1">
                <a:solidFill>
                  <a:srgbClr val="0070C0"/>
                </a:solidFill>
                <a:latin typeface="Courier New" panose="02070309020205020404" pitchFamily="49" charset="0"/>
                <a:cs typeface="Courier New" panose="02070309020205020404" pitchFamily="49" charset="0"/>
              </a:rPr>
              <a:t>addressRange</a:t>
            </a:r>
            <a:r>
              <a:rPr lang="en-US" sz="1400" b="1" dirty="0">
                <a:solidFill>
                  <a:srgbClr val="0070C0"/>
                </a:solidFill>
                <a:latin typeface="Courier New" panose="02070309020205020404" pitchFamily="49" charset="0"/>
                <a:cs typeface="Courier New" panose="02070309020205020404" pitchFamily="49" charset="0"/>
              </a:rPr>
              <a:t>": "192.168.12.0/23"</a:t>
            </a:r>
          </a:p>
          <a:p>
            <a:pPr marL="0" indent="0">
              <a:spcBef>
                <a:spcPts val="0"/>
              </a:spcBef>
              <a:buNone/>
            </a:pPr>
            <a:r>
              <a:rPr lang="en-US" sz="1400" b="1" dirty="0">
                <a:solidFill>
                  <a:srgbClr val="0070C0"/>
                </a:solidFill>
                <a:latin typeface="Courier New" panose="02070309020205020404" pitchFamily="49" charset="0"/>
                <a:cs typeface="Courier New" panose="02070309020205020404" pitchFamily="49" charset="0"/>
              </a:rPr>
              <a:t>                    },</a:t>
            </a:r>
          </a:p>
          <a:p>
            <a:pPr marL="0" indent="0">
              <a:spcBef>
                <a:spcPts val="0"/>
              </a:spcBef>
              <a:buNone/>
            </a:pPr>
            <a:r>
              <a:rPr lang="en-US" sz="1400" b="1" dirty="0">
                <a:solidFill>
                  <a:srgbClr val="0070C0"/>
                </a:solidFill>
                <a:latin typeface="Courier New" panose="02070309020205020404" pitchFamily="49" charset="0"/>
                <a:cs typeface="Courier New" panose="02070309020205020404" pitchFamily="49" charset="0"/>
              </a:rPr>
              <a:t>                    {</a:t>
            </a:r>
          </a:p>
          <a:p>
            <a:pPr marL="0" indent="0">
              <a:spcBef>
                <a:spcPts val="0"/>
              </a:spcBef>
              <a:buNone/>
            </a:pPr>
            <a:r>
              <a:rPr lang="en-US" sz="1400" b="1" dirty="0">
                <a:solidFill>
                  <a:srgbClr val="0070C0"/>
                </a:solidFill>
                <a:latin typeface="Courier New" panose="02070309020205020404" pitchFamily="49" charset="0"/>
                <a:cs typeface="Courier New" panose="02070309020205020404" pitchFamily="49" charset="0"/>
              </a:rPr>
              <a:t>                        "</a:t>
            </a:r>
            <a:r>
              <a:rPr lang="en-US" sz="1400" b="1" dirty="0" err="1">
                <a:solidFill>
                  <a:srgbClr val="0070C0"/>
                </a:solidFill>
                <a:latin typeface="Courier New" panose="02070309020205020404" pitchFamily="49" charset="0"/>
                <a:cs typeface="Courier New" panose="02070309020205020404" pitchFamily="49" charset="0"/>
              </a:rPr>
              <a:t>addressRange</a:t>
            </a:r>
            <a:r>
              <a:rPr lang="en-US" sz="1400" b="1" dirty="0">
                <a:solidFill>
                  <a:srgbClr val="0070C0"/>
                </a:solidFill>
                <a:latin typeface="Courier New" panose="02070309020205020404" pitchFamily="49" charset="0"/>
                <a:cs typeface="Courier New" panose="02070309020205020404" pitchFamily="49" charset="0"/>
              </a:rPr>
              <a:t>": "2001:0db8::/64"</a:t>
            </a:r>
          </a:p>
          <a:p>
            <a:pPr marL="0" indent="0">
              <a:spcBef>
                <a:spcPts val="0"/>
              </a:spcBef>
              <a:buNone/>
            </a:pPr>
            <a:r>
              <a:rPr lang="en-US" sz="1400" b="1" dirty="0">
                <a:solidFill>
                  <a:srgbClr val="0070C0"/>
                </a:solidFill>
                <a:latin typeface="Courier New" panose="02070309020205020404" pitchFamily="49" charset="0"/>
                <a:cs typeface="Courier New" panose="02070309020205020404" pitchFamily="49" charset="0"/>
              </a:rPr>
              <a:t>                    }</a:t>
            </a:r>
          </a:p>
          <a:p>
            <a:pPr marL="0" indent="0">
              <a:spcBef>
                <a:spcPts val="0"/>
              </a:spcBef>
              <a:buNone/>
            </a:pPr>
            <a:r>
              <a:rPr lang="en-US" sz="1400" b="1" dirty="0">
                <a:solidFill>
                  <a:srgbClr val="0070C0"/>
                </a:solidFill>
                <a:latin typeface="Courier New" panose="02070309020205020404" pitchFamily="49" charset="0"/>
                <a:cs typeface="Courier New" panose="02070309020205020404" pitchFamily="49" charset="0"/>
              </a:rPr>
              <a:t>                ]</a:t>
            </a:r>
          </a:p>
          <a:p>
            <a:pPr marL="0" indent="0">
              <a:spcBef>
                <a:spcPts val="0"/>
              </a:spcBef>
              <a:buNone/>
            </a:pPr>
            <a:r>
              <a:rPr lang="en-US" sz="1400" b="1" dirty="0">
                <a:solidFill>
                  <a:srgbClr val="0070C0"/>
                </a:solidFill>
                <a:latin typeface="Courier New" panose="02070309020205020404" pitchFamily="49" charset="0"/>
                <a:cs typeface="Courier New" panose="02070309020205020404" pitchFamily="49" charset="0"/>
              </a:rPr>
              <a:t>            }</a:t>
            </a:r>
          </a:p>
          <a:p>
            <a:pPr marL="0" indent="0">
              <a:spcBef>
                <a:spcPts val="0"/>
              </a:spcBef>
              <a:buNone/>
            </a:pPr>
            <a:r>
              <a:rPr lang="en-US" sz="1400" b="1" dirty="0">
                <a:solidFill>
                  <a:srgbClr val="0070C0"/>
                </a:solidFill>
                <a:latin typeface="Courier New" panose="02070309020205020404" pitchFamily="49" charset="0"/>
                <a:cs typeface="Courier New" panose="02070309020205020404" pitchFamily="49" charset="0"/>
              </a:rPr>
              <a:t>        }</a:t>
            </a:r>
          </a:p>
          <a:p>
            <a:pPr marL="0" indent="0">
              <a:spcBef>
                <a:spcPts val="0"/>
              </a:spcBef>
              <a:buNone/>
            </a:pPr>
            <a:r>
              <a:rPr lang="en-US" sz="1400" b="1" dirty="0">
                <a:solidFill>
                  <a:srgbClr val="0070C0"/>
                </a:solidFill>
                <a:latin typeface="Courier New" panose="02070309020205020404" pitchFamily="49" charset="0"/>
                <a:cs typeface="Courier New" panose="02070309020205020404" pitchFamily="49" charset="0"/>
              </a:rPr>
              <a:t>    },</a:t>
            </a:r>
          </a:p>
          <a:p>
            <a:pPr marL="0" indent="0">
              <a:spcBef>
                <a:spcPts val="0"/>
              </a:spcBef>
              <a:buNone/>
            </a:pPr>
            <a:r>
              <a:rPr lang="en-US" sz="1400" b="1" dirty="0">
                <a:solidFill>
                  <a:srgbClr val="0070C0"/>
                </a:solidFill>
                <a:latin typeface="Courier New" panose="02070309020205020404" pitchFamily="49" charset="0"/>
                <a:cs typeface="Courier New" panose="02070309020205020404" pitchFamily="49" charset="0"/>
              </a:rPr>
              <a:t>    "type": "</a:t>
            </a:r>
            <a:r>
              <a:rPr lang="en-US" sz="1400" b="1" dirty="0" err="1">
                <a:solidFill>
                  <a:srgbClr val="0070C0"/>
                </a:solidFill>
                <a:latin typeface="Courier New" panose="02070309020205020404" pitchFamily="49" charset="0"/>
                <a:cs typeface="Courier New" panose="02070309020205020404" pitchFamily="49" charset="0"/>
              </a:rPr>
              <a:t>Microsoft.Logic</a:t>
            </a:r>
            <a:r>
              <a:rPr lang="en-US" sz="1400" b="1" dirty="0">
                <a:solidFill>
                  <a:srgbClr val="0070C0"/>
                </a:solidFill>
                <a:latin typeface="Courier New" panose="02070309020205020404" pitchFamily="49" charset="0"/>
                <a:cs typeface="Courier New" panose="02070309020205020404" pitchFamily="49" charset="0"/>
              </a:rPr>
              <a:t>/workflows"</a:t>
            </a:r>
          </a:p>
          <a:p>
            <a:pPr marL="0" indent="0">
              <a:spcBef>
                <a:spcPts val="0"/>
              </a:spcBef>
              <a:buNone/>
            </a:pPr>
            <a:r>
              <a:rPr lang="en-US" sz="1400" b="1" dirty="0">
                <a:solidFill>
                  <a:srgbClr val="0070C0"/>
                </a:solidFill>
                <a:latin typeface="Courier New" panose="02070309020205020404" pitchFamily="49" charset="0"/>
                <a:cs typeface="Courier New" panose="02070309020205020404" pitchFamily="49" charset="0"/>
              </a:rPr>
              <a:t>}</a:t>
            </a:r>
          </a:p>
        </p:txBody>
      </p:sp>
      <p:sp>
        <p:nvSpPr>
          <p:cNvPr id="3" name="Title 2"/>
          <p:cNvSpPr>
            <a:spLocks noGrp="1"/>
          </p:cNvSpPr>
          <p:nvPr>
            <p:ph type="title"/>
          </p:nvPr>
        </p:nvSpPr>
        <p:spPr>
          <a:xfrm>
            <a:off x="269239" y="236034"/>
            <a:ext cx="10515600" cy="708846"/>
          </a:xfrm>
        </p:spPr>
        <p:txBody>
          <a:bodyPr>
            <a:normAutofit/>
          </a:bodyPr>
          <a:lstStyle/>
          <a:p>
            <a:r>
              <a:rPr lang="en-US" dirty="0"/>
              <a:t>Restricting incoming IP addresses</a:t>
            </a:r>
          </a:p>
        </p:txBody>
      </p:sp>
    </p:spTree>
    <p:extLst>
      <p:ext uri="{BB962C8B-B14F-4D97-AF65-F5344CB8AC3E}">
        <p14:creationId xmlns:p14="http://schemas.microsoft.com/office/powerpoint/2010/main" val="205887450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AF1DB3-200B-4063-9AA8-C0E62E3108E9}"/>
              </a:ext>
            </a:extLst>
          </p:cNvPr>
          <p:cNvSpPr>
            <a:spLocks noGrp="1"/>
          </p:cNvSpPr>
          <p:nvPr>
            <p:ph type="body" sz="quarter" idx="10"/>
          </p:nvPr>
        </p:nvSpPr>
        <p:spPr>
          <a:xfrm>
            <a:off x="269239" y="1189177"/>
            <a:ext cx="11653523" cy="3115725"/>
          </a:xfrm>
        </p:spPr>
        <p:txBody>
          <a:bodyPr/>
          <a:lstStyle/>
          <a:p>
            <a:r>
              <a:rPr lang="en-US" dirty="0"/>
              <a:t>During a logic app run, all data is encrypted during transit and at rest</a:t>
            </a:r>
          </a:p>
          <a:p>
            <a:r>
              <a:rPr lang="en-US" dirty="0"/>
              <a:t>When you view the run history, the actual data passed through (unencrypted), will appear</a:t>
            </a:r>
          </a:p>
          <a:p>
            <a:r>
              <a:rPr lang="en-US" dirty="0"/>
              <a:t>Logic Apps WILL authenticate your access to the run data</a:t>
            </a:r>
          </a:p>
          <a:p>
            <a:r>
              <a:rPr lang="en-US" dirty="0"/>
              <a:t>You may want to provide multiple levels of access, </a:t>
            </a:r>
            <a:r>
              <a:rPr lang="en-US" dirty="0" err="1"/>
              <a:t>ie</a:t>
            </a:r>
            <a:r>
              <a:rPr lang="en-US" dirty="0"/>
              <a:t>, be able to see that data but not the passwords or secrets. There are two ways to do this:</a:t>
            </a:r>
          </a:p>
          <a:p>
            <a:pPr lvl="1">
              <a:buFont typeface="Arial" panose="020B0604020202020204" pitchFamily="34" charset="0"/>
              <a:buChar char="•"/>
            </a:pPr>
            <a:r>
              <a:rPr lang="en-US" sz="2000" dirty="0"/>
              <a:t>Restrict access by IP address range</a:t>
            </a:r>
          </a:p>
          <a:p>
            <a:pPr lvl="1">
              <a:buFont typeface="Arial" panose="020B0604020202020204" pitchFamily="34" charset="0"/>
              <a:buChar char="•"/>
            </a:pPr>
            <a:r>
              <a:rPr lang="en-US" sz="2000" dirty="0"/>
              <a:t>Hide data from the run history by using obfuscation (next slide)</a:t>
            </a:r>
          </a:p>
          <a:p>
            <a:endParaRPr lang="en-US" dirty="0"/>
          </a:p>
        </p:txBody>
      </p:sp>
      <p:sp>
        <p:nvSpPr>
          <p:cNvPr id="3" name="Title 2">
            <a:extLst>
              <a:ext uri="{FF2B5EF4-FFF2-40B4-BE49-F238E27FC236}">
                <a16:creationId xmlns:a16="http://schemas.microsoft.com/office/drawing/2014/main" id="{6FC4BEEE-CA68-492F-8D92-20E03AF4BF81}"/>
              </a:ext>
            </a:extLst>
          </p:cNvPr>
          <p:cNvSpPr>
            <a:spLocks noGrp="1"/>
          </p:cNvSpPr>
          <p:nvPr>
            <p:ph type="title"/>
          </p:nvPr>
        </p:nvSpPr>
        <p:spPr>
          <a:xfrm>
            <a:off x="364864" y="257549"/>
            <a:ext cx="10515600" cy="581548"/>
          </a:xfrm>
        </p:spPr>
        <p:txBody>
          <a:bodyPr/>
          <a:lstStyle/>
          <a:p>
            <a:r>
              <a:rPr lang="en-US" dirty="0"/>
              <a:t>Access to run history data</a:t>
            </a:r>
          </a:p>
        </p:txBody>
      </p:sp>
    </p:spTree>
    <p:extLst>
      <p:ext uri="{BB962C8B-B14F-4D97-AF65-F5344CB8AC3E}">
        <p14:creationId xmlns:p14="http://schemas.microsoft.com/office/powerpoint/2010/main" val="54471835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24D11B-FBF5-445B-A2F3-E07CA719DFFF}"/>
              </a:ext>
            </a:extLst>
          </p:cNvPr>
          <p:cNvSpPr>
            <a:spLocks noGrp="1"/>
          </p:cNvSpPr>
          <p:nvPr>
            <p:ph type="title"/>
          </p:nvPr>
        </p:nvSpPr>
        <p:spPr>
          <a:xfrm>
            <a:off x="418651" y="246791"/>
            <a:ext cx="10515600" cy="667609"/>
          </a:xfrm>
        </p:spPr>
        <p:txBody>
          <a:bodyPr/>
          <a:lstStyle/>
          <a:p>
            <a:r>
              <a:rPr lang="en-US" dirty="0"/>
              <a:t>Hiding run data via obfuscation</a:t>
            </a:r>
          </a:p>
        </p:txBody>
      </p:sp>
      <p:pic>
        <p:nvPicPr>
          <p:cNvPr id="4" name="Picture 3">
            <a:extLst>
              <a:ext uri="{FF2B5EF4-FFF2-40B4-BE49-F238E27FC236}">
                <a16:creationId xmlns:a16="http://schemas.microsoft.com/office/drawing/2014/main" id="{04DCB529-C4DE-4FE5-998B-46B3A03CCA0B}"/>
              </a:ext>
            </a:extLst>
          </p:cNvPr>
          <p:cNvPicPr>
            <a:picLocks noChangeAspect="1"/>
          </p:cNvPicPr>
          <p:nvPr/>
        </p:nvPicPr>
        <p:blipFill>
          <a:blip r:embed="rId3"/>
          <a:stretch>
            <a:fillRect/>
          </a:stretch>
        </p:blipFill>
        <p:spPr>
          <a:xfrm>
            <a:off x="1103446" y="2153696"/>
            <a:ext cx="3638095" cy="2400000"/>
          </a:xfrm>
          <a:prstGeom prst="rect">
            <a:avLst/>
          </a:prstGeom>
        </p:spPr>
      </p:pic>
      <p:pic>
        <p:nvPicPr>
          <p:cNvPr id="5" name="Picture 4">
            <a:extLst>
              <a:ext uri="{FF2B5EF4-FFF2-40B4-BE49-F238E27FC236}">
                <a16:creationId xmlns:a16="http://schemas.microsoft.com/office/drawing/2014/main" id="{1E8A87D4-9F05-4D9E-BE1F-0A6AE79D60AD}"/>
              </a:ext>
            </a:extLst>
          </p:cNvPr>
          <p:cNvPicPr>
            <a:picLocks noChangeAspect="1"/>
          </p:cNvPicPr>
          <p:nvPr/>
        </p:nvPicPr>
        <p:blipFill>
          <a:blip r:embed="rId4"/>
          <a:stretch>
            <a:fillRect/>
          </a:stretch>
        </p:blipFill>
        <p:spPr>
          <a:xfrm>
            <a:off x="5251963" y="2153696"/>
            <a:ext cx="5238095" cy="1742857"/>
          </a:xfrm>
          <a:prstGeom prst="rect">
            <a:avLst/>
          </a:prstGeom>
        </p:spPr>
      </p:pic>
      <p:cxnSp>
        <p:nvCxnSpPr>
          <p:cNvPr id="7" name="Straight Arrow Connector 6">
            <a:extLst>
              <a:ext uri="{FF2B5EF4-FFF2-40B4-BE49-F238E27FC236}">
                <a16:creationId xmlns:a16="http://schemas.microsoft.com/office/drawing/2014/main" id="{8D46E252-E62B-46C0-80D2-CECEDF788801}"/>
              </a:ext>
            </a:extLst>
          </p:cNvPr>
          <p:cNvCxnSpPr>
            <a:cxnSpLocks/>
            <a:endCxn id="5" idx="1"/>
          </p:cNvCxnSpPr>
          <p:nvPr/>
        </p:nvCxnSpPr>
        <p:spPr>
          <a:xfrm flipV="1">
            <a:off x="3700631" y="3025125"/>
            <a:ext cx="1551332" cy="32857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013125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69303" y="2084378"/>
            <a:ext cx="6276530" cy="3585660"/>
          </a:xfrm>
        </p:spPr>
        <p:txBody>
          <a:bodyPr/>
          <a:lstStyle/>
          <a:p>
            <a:r>
              <a:rPr lang="en-US" sz="3921" dirty="0"/>
              <a:t>Introduction to Logic Apps</a:t>
            </a:r>
            <a:br>
              <a:rPr lang="en-US" sz="3921" dirty="0"/>
            </a:br>
            <a:br>
              <a:rPr lang="en-US" sz="3921" dirty="0"/>
            </a:br>
            <a:r>
              <a:rPr lang="en-US" sz="3921" i="1" dirty="0"/>
              <a:t>Logic Apps Overview</a:t>
            </a:r>
            <a:br>
              <a:rPr lang="en-US" sz="3921" dirty="0"/>
            </a:br>
            <a:br>
              <a:rPr lang="en-US" sz="3921" dirty="0"/>
            </a:br>
            <a:endParaRPr lang="en-US" sz="3137" i="1" dirty="0"/>
          </a:p>
        </p:txBody>
      </p:sp>
    </p:spTree>
    <p:extLst>
      <p:ext uri="{BB962C8B-B14F-4D97-AF65-F5344CB8AC3E}">
        <p14:creationId xmlns:p14="http://schemas.microsoft.com/office/powerpoint/2010/main" val="3160099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71A536-E0E4-40D5-834D-877BABEA3DE9}"/>
              </a:ext>
            </a:extLst>
          </p:cNvPr>
          <p:cNvSpPr>
            <a:spLocks noGrp="1"/>
          </p:cNvSpPr>
          <p:nvPr>
            <p:ph type="body" sz="quarter" idx="10"/>
          </p:nvPr>
        </p:nvSpPr>
        <p:spPr>
          <a:xfrm>
            <a:off x="574158" y="1189177"/>
            <a:ext cx="10781414" cy="2370905"/>
          </a:xfrm>
        </p:spPr>
        <p:txBody>
          <a:bodyPr/>
          <a:lstStyle/>
          <a:p>
            <a:r>
              <a:rPr lang="en-US" dirty="0"/>
              <a:t>Performed by using Role Based Access Control (RBAC) in Azure</a:t>
            </a:r>
          </a:p>
          <a:p>
            <a:r>
              <a:rPr lang="en-US" dirty="0"/>
              <a:t>RBAC has two specific roles for logic apps (you can also create your own custom role)</a:t>
            </a:r>
          </a:p>
          <a:p>
            <a:pPr lvl="1">
              <a:buFont typeface="Arial" panose="020B0604020202020204" pitchFamily="34" charset="0"/>
              <a:buChar char="•"/>
            </a:pPr>
            <a:r>
              <a:rPr lang="en-US" sz="2000" dirty="0"/>
              <a:t>Logic App Contributor – provides access to view, edit and update a logic app. No removal or admin operation permissions</a:t>
            </a:r>
          </a:p>
          <a:p>
            <a:pPr lvl="1">
              <a:buFont typeface="Arial" panose="020B0604020202020204" pitchFamily="34" charset="0"/>
              <a:buChar char="•"/>
            </a:pPr>
            <a:r>
              <a:rPr lang="en-US" sz="2000" dirty="0"/>
              <a:t>Logic App Operator – can view the logic app and run history, and enable/disable the logic app. Cannot edit or update definition</a:t>
            </a:r>
          </a:p>
        </p:txBody>
      </p:sp>
      <p:sp>
        <p:nvSpPr>
          <p:cNvPr id="3" name="Title 2">
            <a:extLst>
              <a:ext uri="{FF2B5EF4-FFF2-40B4-BE49-F238E27FC236}">
                <a16:creationId xmlns:a16="http://schemas.microsoft.com/office/drawing/2014/main" id="{113AC7ED-7C23-4907-9697-042617CD8238}"/>
              </a:ext>
            </a:extLst>
          </p:cNvPr>
          <p:cNvSpPr>
            <a:spLocks noGrp="1"/>
          </p:cNvSpPr>
          <p:nvPr>
            <p:ph type="title"/>
          </p:nvPr>
        </p:nvSpPr>
        <p:spPr>
          <a:xfrm>
            <a:off x="487325" y="226903"/>
            <a:ext cx="10515600" cy="644968"/>
          </a:xfrm>
        </p:spPr>
        <p:txBody>
          <a:bodyPr/>
          <a:lstStyle/>
          <a:p>
            <a:r>
              <a:rPr lang="en-US" dirty="0"/>
              <a:t>Secure access to manage/edit logic apps</a:t>
            </a:r>
          </a:p>
        </p:txBody>
      </p:sp>
    </p:spTree>
    <p:extLst>
      <p:ext uri="{BB962C8B-B14F-4D97-AF65-F5344CB8AC3E}">
        <p14:creationId xmlns:p14="http://schemas.microsoft.com/office/powerpoint/2010/main" val="389013540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71A536-E0E4-40D5-834D-877BABEA3DE9}"/>
              </a:ext>
            </a:extLst>
          </p:cNvPr>
          <p:cNvSpPr>
            <a:spLocks noGrp="1"/>
          </p:cNvSpPr>
          <p:nvPr>
            <p:ph type="body" sz="quarter" idx="10"/>
          </p:nvPr>
        </p:nvSpPr>
        <p:spPr>
          <a:xfrm>
            <a:off x="574158" y="1189177"/>
            <a:ext cx="10781414" cy="2609945"/>
          </a:xfrm>
        </p:spPr>
        <p:txBody>
          <a:bodyPr/>
          <a:lstStyle/>
          <a:p>
            <a:r>
              <a:rPr lang="en-US" dirty="0"/>
              <a:t>A logic app workflow definition provides a @parameters() operation for normal unsecure parameters</a:t>
            </a:r>
          </a:p>
          <a:p>
            <a:r>
              <a:rPr lang="en-US" dirty="0"/>
              <a:t>Modify the parameter type as </a:t>
            </a:r>
            <a:r>
              <a:rPr lang="en-US" dirty="0" err="1"/>
              <a:t>securestring</a:t>
            </a:r>
            <a:r>
              <a:rPr lang="en-US" dirty="0"/>
              <a:t> to make it secure</a:t>
            </a:r>
          </a:p>
          <a:p>
            <a:r>
              <a:rPr lang="en-US" dirty="0"/>
              <a:t>The parameter won’t be returned with the rest of the resource definition and won’t be accessible by viewing the resource deployment</a:t>
            </a:r>
          </a:p>
          <a:p>
            <a:r>
              <a:rPr lang="en-US">
                <a:hlinkClick r:id="rId3"/>
              </a:rPr>
              <a:t>https://docs.microsoft.com/en-us/azure/logic-apps/logic-apps-securing-a-logic-app#secure-parameters-and-inputs-within-a-workflow</a:t>
            </a:r>
            <a:r>
              <a:rPr lang="en-US"/>
              <a:t> </a:t>
            </a:r>
            <a:endParaRPr lang="en-US" dirty="0"/>
          </a:p>
        </p:txBody>
      </p:sp>
      <p:sp>
        <p:nvSpPr>
          <p:cNvPr id="3" name="Title 2">
            <a:extLst>
              <a:ext uri="{FF2B5EF4-FFF2-40B4-BE49-F238E27FC236}">
                <a16:creationId xmlns:a16="http://schemas.microsoft.com/office/drawing/2014/main" id="{113AC7ED-7C23-4907-9697-042617CD8238}"/>
              </a:ext>
            </a:extLst>
          </p:cNvPr>
          <p:cNvSpPr>
            <a:spLocks noGrp="1"/>
          </p:cNvSpPr>
          <p:nvPr>
            <p:ph type="title"/>
          </p:nvPr>
        </p:nvSpPr>
        <p:spPr>
          <a:xfrm>
            <a:off x="487325" y="226903"/>
            <a:ext cx="10515600" cy="644968"/>
          </a:xfrm>
        </p:spPr>
        <p:txBody>
          <a:bodyPr>
            <a:normAutofit/>
          </a:bodyPr>
          <a:lstStyle/>
          <a:p>
            <a:r>
              <a:rPr lang="en-US" dirty="0"/>
              <a:t>Secure parameters and inputs within the logic app</a:t>
            </a:r>
          </a:p>
        </p:txBody>
      </p:sp>
    </p:spTree>
    <p:extLst>
      <p:ext uri="{BB962C8B-B14F-4D97-AF65-F5344CB8AC3E}">
        <p14:creationId xmlns:p14="http://schemas.microsoft.com/office/powerpoint/2010/main" val="94262787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9020D4-15BB-4207-B63D-D6C3DEE0DD88}"/>
              </a:ext>
            </a:extLst>
          </p:cNvPr>
          <p:cNvSpPr>
            <a:spLocks noGrp="1"/>
          </p:cNvSpPr>
          <p:nvPr>
            <p:ph type="title"/>
          </p:nvPr>
        </p:nvSpPr>
        <p:spPr>
          <a:xfrm>
            <a:off x="440167" y="257549"/>
            <a:ext cx="10515600" cy="570790"/>
          </a:xfrm>
        </p:spPr>
        <p:txBody>
          <a:bodyPr/>
          <a:lstStyle/>
          <a:p>
            <a:r>
              <a:rPr lang="en-US" dirty="0"/>
              <a:t>Secure parameters example</a:t>
            </a:r>
          </a:p>
        </p:txBody>
      </p:sp>
      <p:pic>
        <p:nvPicPr>
          <p:cNvPr id="6" name="Picture 5">
            <a:extLst>
              <a:ext uri="{FF2B5EF4-FFF2-40B4-BE49-F238E27FC236}">
                <a16:creationId xmlns:a16="http://schemas.microsoft.com/office/drawing/2014/main" id="{A32D34C2-E503-45E3-BDCF-08BBC83781E5}"/>
              </a:ext>
            </a:extLst>
          </p:cNvPr>
          <p:cNvPicPr>
            <a:picLocks noChangeAspect="1"/>
          </p:cNvPicPr>
          <p:nvPr/>
        </p:nvPicPr>
        <p:blipFill>
          <a:blip r:embed="rId3"/>
          <a:stretch>
            <a:fillRect/>
          </a:stretch>
        </p:blipFill>
        <p:spPr>
          <a:xfrm>
            <a:off x="2267428" y="929000"/>
            <a:ext cx="7657143" cy="5000000"/>
          </a:xfrm>
          <a:prstGeom prst="rect">
            <a:avLst/>
          </a:prstGeom>
        </p:spPr>
      </p:pic>
    </p:spTree>
    <p:extLst>
      <p:ext uri="{BB962C8B-B14F-4D97-AF65-F5344CB8AC3E}">
        <p14:creationId xmlns:p14="http://schemas.microsoft.com/office/powerpoint/2010/main" val="156170494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71A536-E0E4-40D5-834D-877BABEA3DE9}"/>
              </a:ext>
            </a:extLst>
          </p:cNvPr>
          <p:cNvSpPr>
            <a:spLocks noGrp="1"/>
          </p:cNvSpPr>
          <p:nvPr>
            <p:ph type="body" sz="quarter" idx="10"/>
          </p:nvPr>
        </p:nvSpPr>
        <p:spPr>
          <a:xfrm>
            <a:off x="574158" y="1189177"/>
            <a:ext cx="10781414" cy="2305246"/>
          </a:xfrm>
        </p:spPr>
        <p:txBody>
          <a:bodyPr/>
          <a:lstStyle/>
          <a:p>
            <a:r>
              <a:rPr lang="en-US" dirty="0"/>
              <a:t>Used to allow a logic app the access resources in other Azure Active Directory (AAD) tenants</a:t>
            </a:r>
          </a:p>
          <a:p>
            <a:r>
              <a:rPr lang="en-US" dirty="0"/>
              <a:t>Authenticates your identity without signing in whether within the same AAD tenant or accessing another AAD tenant</a:t>
            </a:r>
          </a:p>
          <a:p>
            <a:r>
              <a:rPr lang="en-US" dirty="0"/>
              <a:t>Logic apps can use a managed identity instead of a credential or secret</a:t>
            </a:r>
          </a:p>
          <a:p>
            <a:r>
              <a:rPr lang="en-US" dirty="0"/>
              <a:t>Can be setup either through the portal or via ARM template</a:t>
            </a:r>
          </a:p>
        </p:txBody>
      </p:sp>
      <p:sp>
        <p:nvSpPr>
          <p:cNvPr id="3" name="Title 2">
            <a:extLst>
              <a:ext uri="{FF2B5EF4-FFF2-40B4-BE49-F238E27FC236}">
                <a16:creationId xmlns:a16="http://schemas.microsoft.com/office/drawing/2014/main" id="{113AC7ED-7C23-4907-9697-042617CD8238}"/>
              </a:ext>
            </a:extLst>
          </p:cNvPr>
          <p:cNvSpPr>
            <a:spLocks noGrp="1"/>
          </p:cNvSpPr>
          <p:nvPr>
            <p:ph type="title"/>
          </p:nvPr>
        </p:nvSpPr>
        <p:spPr>
          <a:xfrm>
            <a:off x="487325" y="226903"/>
            <a:ext cx="10515600" cy="644968"/>
          </a:xfrm>
        </p:spPr>
        <p:txBody>
          <a:bodyPr>
            <a:normAutofit/>
          </a:bodyPr>
          <a:lstStyle/>
          <a:p>
            <a:r>
              <a:rPr lang="en-US" dirty="0"/>
              <a:t>Managed Identities in Logic Apps</a:t>
            </a:r>
          </a:p>
        </p:txBody>
      </p:sp>
    </p:spTree>
    <p:extLst>
      <p:ext uri="{BB962C8B-B14F-4D97-AF65-F5344CB8AC3E}">
        <p14:creationId xmlns:p14="http://schemas.microsoft.com/office/powerpoint/2010/main" val="298426919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2D6348-5CF5-4EAF-8DA4-1464F420DEBE}"/>
              </a:ext>
            </a:extLst>
          </p:cNvPr>
          <p:cNvSpPr>
            <a:spLocks noGrp="1"/>
          </p:cNvSpPr>
          <p:nvPr>
            <p:ph type="title"/>
          </p:nvPr>
        </p:nvSpPr>
        <p:spPr>
          <a:xfrm>
            <a:off x="561975" y="279400"/>
            <a:ext cx="10515600" cy="492125"/>
          </a:xfrm>
        </p:spPr>
        <p:txBody>
          <a:bodyPr>
            <a:normAutofit fontScale="90000"/>
          </a:bodyPr>
          <a:lstStyle/>
          <a:p>
            <a:r>
              <a:rPr lang="en-US" dirty="0"/>
              <a:t>Managed Identity in use – workflow to workflow</a:t>
            </a:r>
          </a:p>
        </p:txBody>
      </p:sp>
      <p:pic>
        <p:nvPicPr>
          <p:cNvPr id="5" name="Picture 4">
            <a:extLst>
              <a:ext uri="{FF2B5EF4-FFF2-40B4-BE49-F238E27FC236}">
                <a16:creationId xmlns:a16="http://schemas.microsoft.com/office/drawing/2014/main" id="{8B73EA29-A46A-4B55-84E3-E700E882BFF2}"/>
              </a:ext>
            </a:extLst>
          </p:cNvPr>
          <p:cNvPicPr>
            <a:picLocks noChangeAspect="1"/>
          </p:cNvPicPr>
          <p:nvPr/>
        </p:nvPicPr>
        <p:blipFill>
          <a:blip r:embed="rId2"/>
          <a:stretch>
            <a:fillRect/>
          </a:stretch>
        </p:blipFill>
        <p:spPr>
          <a:xfrm>
            <a:off x="5958364" y="3551680"/>
            <a:ext cx="5690711" cy="2117143"/>
          </a:xfrm>
          <a:prstGeom prst="rect">
            <a:avLst/>
          </a:prstGeom>
        </p:spPr>
      </p:pic>
      <p:pic>
        <p:nvPicPr>
          <p:cNvPr id="6" name="Picture 5">
            <a:extLst>
              <a:ext uri="{FF2B5EF4-FFF2-40B4-BE49-F238E27FC236}">
                <a16:creationId xmlns:a16="http://schemas.microsoft.com/office/drawing/2014/main" id="{1FAF03AD-3F94-4448-8EE3-DB0573765757}"/>
              </a:ext>
            </a:extLst>
          </p:cNvPr>
          <p:cNvPicPr>
            <a:picLocks noChangeAspect="1"/>
          </p:cNvPicPr>
          <p:nvPr/>
        </p:nvPicPr>
        <p:blipFill>
          <a:blip r:embed="rId3"/>
          <a:stretch>
            <a:fillRect/>
          </a:stretch>
        </p:blipFill>
        <p:spPr>
          <a:xfrm>
            <a:off x="562343" y="1461016"/>
            <a:ext cx="5124082" cy="1998226"/>
          </a:xfrm>
          <a:prstGeom prst="rect">
            <a:avLst/>
          </a:prstGeom>
        </p:spPr>
      </p:pic>
      <p:sp>
        <p:nvSpPr>
          <p:cNvPr id="7" name="TextBox 6">
            <a:extLst>
              <a:ext uri="{FF2B5EF4-FFF2-40B4-BE49-F238E27FC236}">
                <a16:creationId xmlns:a16="http://schemas.microsoft.com/office/drawing/2014/main" id="{867F8EF4-30E5-49ED-86E8-8B40B76D1F3A}"/>
              </a:ext>
            </a:extLst>
          </p:cNvPr>
          <p:cNvSpPr txBox="1"/>
          <p:nvPr/>
        </p:nvSpPr>
        <p:spPr>
          <a:xfrm>
            <a:off x="6076950" y="914400"/>
            <a:ext cx="5257800" cy="400110"/>
          </a:xfrm>
          <a:prstGeom prst="rect">
            <a:avLst/>
          </a:prstGeom>
          <a:noFill/>
        </p:spPr>
        <p:txBody>
          <a:bodyPr wrap="square" rtlCol="0">
            <a:spAutoFit/>
          </a:bodyPr>
          <a:lstStyle/>
          <a:p>
            <a:r>
              <a:rPr lang="en-US" sz="2000" dirty="0">
                <a:latin typeface="Segoe UI" panose="020B0502040204020203" pitchFamily="34" charset="0"/>
                <a:cs typeface="Segoe UI" panose="020B0502040204020203" pitchFamily="34" charset="0"/>
              </a:rPr>
              <a:t>1. A managed identity is created in AAD </a:t>
            </a:r>
          </a:p>
        </p:txBody>
      </p:sp>
      <p:sp>
        <p:nvSpPr>
          <p:cNvPr id="8" name="TextBox 7">
            <a:extLst>
              <a:ext uri="{FF2B5EF4-FFF2-40B4-BE49-F238E27FC236}">
                <a16:creationId xmlns:a16="http://schemas.microsoft.com/office/drawing/2014/main" id="{CF797BBF-EF08-4465-BD10-1C8B005A6B42}"/>
              </a:ext>
            </a:extLst>
          </p:cNvPr>
          <p:cNvSpPr txBox="1"/>
          <p:nvPr/>
        </p:nvSpPr>
        <p:spPr>
          <a:xfrm>
            <a:off x="6076950" y="1415905"/>
            <a:ext cx="5238750" cy="707886"/>
          </a:xfrm>
          <a:prstGeom prst="rect">
            <a:avLst/>
          </a:prstGeom>
          <a:noFill/>
        </p:spPr>
        <p:txBody>
          <a:bodyPr wrap="square" rtlCol="0">
            <a:spAutoFit/>
          </a:bodyPr>
          <a:lstStyle/>
          <a:p>
            <a:r>
              <a:rPr lang="en-US" sz="2000" dirty="0">
                <a:latin typeface="Segoe UI" panose="020B0502040204020203" pitchFamily="34" charset="0"/>
                <a:cs typeface="Segoe UI" panose="020B0502040204020203" pitchFamily="34" charset="0"/>
              </a:rPr>
              <a:t>2. Both logic apps are assigned access to</a:t>
            </a:r>
          </a:p>
          <a:p>
            <a:r>
              <a:rPr lang="en-US" sz="2000" dirty="0">
                <a:latin typeface="Segoe UI" panose="020B0502040204020203" pitchFamily="34" charset="0"/>
                <a:cs typeface="Segoe UI" panose="020B0502040204020203" pitchFamily="34" charset="0"/>
              </a:rPr>
              <a:t>    the managed identity</a:t>
            </a:r>
          </a:p>
        </p:txBody>
      </p:sp>
      <p:sp>
        <p:nvSpPr>
          <p:cNvPr id="9" name="TextBox 8">
            <a:extLst>
              <a:ext uri="{FF2B5EF4-FFF2-40B4-BE49-F238E27FC236}">
                <a16:creationId xmlns:a16="http://schemas.microsoft.com/office/drawing/2014/main" id="{3B049FB3-CD9B-4038-B45C-A495C77AC377}"/>
              </a:ext>
            </a:extLst>
          </p:cNvPr>
          <p:cNvSpPr txBox="1"/>
          <p:nvPr/>
        </p:nvSpPr>
        <p:spPr>
          <a:xfrm>
            <a:off x="6124575" y="2313206"/>
            <a:ext cx="5219700" cy="1015663"/>
          </a:xfrm>
          <a:prstGeom prst="rect">
            <a:avLst/>
          </a:prstGeom>
          <a:noFill/>
        </p:spPr>
        <p:txBody>
          <a:bodyPr wrap="square" rtlCol="0">
            <a:spAutoFit/>
          </a:bodyPr>
          <a:lstStyle/>
          <a:p>
            <a:r>
              <a:rPr lang="en-US" sz="2000" dirty="0">
                <a:latin typeface="Segoe UI" panose="020B0502040204020203" pitchFamily="34" charset="0"/>
                <a:cs typeface="Segoe UI" panose="020B0502040204020203" pitchFamily="34" charset="0"/>
              </a:rPr>
              <a:t>3. When Workflow 1 calls Workflow 2,</a:t>
            </a:r>
          </a:p>
          <a:p>
            <a:r>
              <a:rPr lang="en-US" sz="2000" dirty="0">
                <a:latin typeface="Segoe UI" panose="020B0502040204020203" pitchFamily="34" charset="0"/>
                <a:cs typeface="Segoe UI" panose="020B0502040204020203" pitchFamily="34" charset="0"/>
              </a:rPr>
              <a:t>    the managed identity is used for </a:t>
            </a:r>
          </a:p>
          <a:p>
            <a:r>
              <a:rPr lang="en-US" sz="2000" dirty="0">
                <a:latin typeface="Segoe UI" panose="020B0502040204020203" pitchFamily="34" charset="0"/>
                <a:cs typeface="Segoe UI" panose="020B0502040204020203" pitchFamily="34" charset="0"/>
              </a:rPr>
              <a:t>    authenticating the call</a:t>
            </a:r>
          </a:p>
        </p:txBody>
      </p:sp>
      <p:sp>
        <p:nvSpPr>
          <p:cNvPr id="10" name="Arc 9">
            <a:extLst>
              <a:ext uri="{FF2B5EF4-FFF2-40B4-BE49-F238E27FC236}">
                <a16:creationId xmlns:a16="http://schemas.microsoft.com/office/drawing/2014/main" id="{614610CC-48AE-41AD-8202-60E7B7A60AF6}"/>
              </a:ext>
            </a:extLst>
          </p:cNvPr>
          <p:cNvSpPr/>
          <p:nvPr/>
        </p:nvSpPr>
        <p:spPr>
          <a:xfrm rot="10800000">
            <a:off x="3124016" y="1989668"/>
            <a:ext cx="7124884" cy="2117142"/>
          </a:xfrm>
          <a:prstGeom prst="arc">
            <a:avLst>
              <a:gd name="adj1" fmla="val 17033594"/>
              <a:gd name="adj2" fmla="val 0"/>
            </a:avLst>
          </a:prstGeom>
          <a:ln w="1905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1" name="Picture 10">
            <a:extLst>
              <a:ext uri="{FF2B5EF4-FFF2-40B4-BE49-F238E27FC236}">
                <a16:creationId xmlns:a16="http://schemas.microsoft.com/office/drawing/2014/main" id="{7EBDBBFA-B8AB-4A24-8616-7011814B9BFA}"/>
              </a:ext>
            </a:extLst>
          </p:cNvPr>
          <p:cNvPicPr>
            <a:picLocks noChangeAspect="1"/>
          </p:cNvPicPr>
          <p:nvPr/>
        </p:nvPicPr>
        <p:blipFill>
          <a:blip r:embed="rId4"/>
          <a:stretch>
            <a:fillRect/>
          </a:stretch>
        </p:blipFill>
        <p:spPr>
          <a:xfrm>
            <a:off x="685928" y="4500653"/>
            <a:ext cx="2057143" cy="1457143"/>
          </a:xfrm>
          <a:prstGeom prst="rect">
            <a:avLst/>
          </a:prstGeom>
        </p:spPr>
      </p:pic>
      <p:pic>
        <p:nvPicPr>
          <p:cNvPr id="12" name="Picture 11">
            <a:extLst>
              <a:ext uri="{FF2B5EF4-FFF2-40B4-BE49-F238E27FC236}">
                <a16:creationId xmlns:a16="http://schemas.microsoft.com/office/drawing/2014/main" id="{849F8D52-6C0F-4FD7-BA3A-E20225931DC8}"/>
              </a:ext>
            </a:extLst>
          </p:cNvPr>
          <p:cNvPicPr>
            <a:picLocks noChangeAspect="1"/>
          </p:cNvPicPr>
          <p:nvPr/>
        </p:nvPicPr>
        <p:blipFill>
          <a:blip r:embed="rId5"/>
          <a:stretch>
            <a:fillRect/>
          </a:stretch>
        </p:blipFill>
        <p:spPr>
          <a:xfrm>
            <a:off x="2342362" y="4865506"/>
            <a:ext cx="515137" cy="925010"/>
          </a:xfrm>
          <a:prstGeom prst="rect">
            <a:avLst/>
          </a:prstGeom>
        </p:spPr>
      </p:pic>
      <p:cxnSp>
        <p:nvCxnSpPr>
          <p:cNvPr id="14" name="Straight Arrow Connector 13">
            <a:extLst>
              <a:ext uri="{FF2B5EF4-FFF2-40B4-BE49-F238E27FC236}">
                <a16:creationId xmlns:a16="http://schemas.microsoft.com/office/drawing/2014/main" id="{C4AF5BEB-A521-4556-90E0-90F72870828F}"/>
              </a:ext>
            </a:extLst>
          </p:cNvPr>
          <p:cNvCxnSpPr/>
          <p:nvPr/>
        </p:nvCxnSpPr>
        <p:spPr>
          <a:xfrm flipV="1">
            <a:off x="2599930" y="3459242"/>
            <a:ext cx="0" cy="11510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A1D31C1-DD06-400F-BAA9-8BD6A93C47C7}"/>
              </a:ext>
            </a:extLst>
          </p:cNvPr>
          <p:cNvCxnSpPr/>
          <p:nvPr/>
        </p:nvCxnSpPr>
        <p:spPr>
          <a:xfrm flipV="1">
            <a:off x="2981325" y="4610251"/>
            <a:ext cx="2838450" cy="45704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97A9C60-0318-4B13-A7C2-8C144421ADCB}"/>
              </a:ext>
            </a:extLst>
          </p:cNvPr>
          <p:cNvSpPr txBox="1"/>
          <p:nvPr/>
        </p:nvSpPr>
        <p:spPr>
          <a:xfrm>
            <a:off x="457200" y="1225043"/>
            <a:ext cx="1025987" cy="307777"/>
          </a:xfrm>
          <a:prstGeom prst="rect">
            <a:avLst/>
          </a:prstGeom>
          <a:noFill/>
        </p:spPr>
        <p:txBody>
          <a:bodyPr wrap="none" rtlCol="0">
            <a:spAutoFit/>
          </a:bodyPr>
          <a:lstStyle/>
          <a:p>
            <a:r>
              <a:rPr lang="en-US" sz="1400" dirty="0"/>
              <a:t>Workflow 1</a:t>
            </a:r>
          </a:p>
        </p:txBody>
      </p:sp>
      <p:sp>
        <p:nvSpPr>
          <p:cNvPr id="18" name="TextBox 17">
            <a:extLst>
              <a:ext uri="{FF2B5EF4-FFF2-40B4-BE49-F238E27FC236}">
                <a16:creationId xmlns:a16="http://schemas.microsoft.com/office/drawing/2014/main" id="{9575F70A-0581-4041-B12A-EA97AE564023}"/>
              </a:ext>
            </a:extLst>
          </p:cNvPr>
          <p:cNvSpPr txBox="1"/>
          <p:nvPr/>
        </p:nvSpPr>
        <p:spPr>
          <a:xfrm>
            <a:off x="5869661" y="3328869"/>
            <a:ext cx="1025987" cy="307777"/>
          </a:xfrm>
          <a:prstGeom prst="rect">
            <a:avLst/>
          </a:prstGeom>
          <a:noFill/>
        </p:spPr>
        <p:txBody>
          <a:bodyPr wrap="none" rtlCol="0">
            <a:spAutoFit/>
          </a:bodyPr>
          <a:lstStyle/>
          <a:p>
            <a:r>
              <a:rPr lang="en-US" sz="1400" dirty="0"/>
              <a:t>Workflow 2</a:t>
            </a:r>
          </a:p>
        </p:txBody>
      </p:sp>
    </p:spTree>
    <p:extLst>
      <p:ext uri="{BB962C8B-B14F-4D97-AF65-F5344CB8AC3E}">
        <p14:creationId xmlns:p14="http://schemas.microsoft.com/office/powerpoint/2010/main" val="16208071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p:cNvSpPr>
            <a:spLocks noGrp="1"/>
          </p:cNvSpPr>
          <p:nvPr>
            <p:ph type="title"/>
          </p:nvPr>
        </p:nvSpPr>
        <p:spPr>
          <a:xfrm>
            <a:off x="269303" y="2084378"/>
            <a:ext cx="6276530" cy="3585660"/>
          </a:xfrm>
        </p:spPr>
        <p:txBody>
          <a:bodyPr/>
          <a:lstStyle/>
          <a:p>
            <a:r>
              <a:rPr lang="en-US" sz="3921" dirty="0"/>
              <a:t>Introduction to Logic Apps</a:t>
            </a:r>
            <a:br>
              <a:rPr lang="en-US" sz="3921" dirty="0"/>
            </a:br>
            <a:br>
              <a:rPr lang="en-US" sz="3921" dirty="0"/>
            </a:br>
            <a:r>
              <a:rPr lang="en-US" sz="3921" i="1" dirty="0"/>
              <a:t>Enterprise Integration</a:t>
            </a:r>
            <a:endParaRPr lang="en-US" sz="3137" i="1" dirty="0"/>
          </a:p>
        </p:txBody>
      </p:sp>
    </p:spTree>
    <p:extLst>
      <p:ext uri="{BB962C8B-B14F-4D97-AF65-F5344CB8AC3E}">
        <p14:creationId xmlns:p14="http://schemas.microsoft.com/office/powerpoint/2010/main" val="1283897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71A536-E0E4-40D5-834D-877BABEA3DE9}"/>
              </a:ext>
            </a:extLst>
          </p:cNvPr>
          <p:cNvSpPr>
            <a:spLocks noGrp="1"/>
          </p:cNvSpPr>
          <p:nvPr>
            <p:ph type="body" sz="quarter" idx="10"/>
          </p:nvPr>
        </p:nvSpPr>
        <p:spPr>
          <a:xfrm>
            <a:off x="1151068" y="1189177"/>
            <a:ext cx="10204504" cy="701731"/>
          </a:xfrm>
        </p:spPr>
        <p:txBody>
          <a:bodyPr/>
          <a:lstStyle/>
          <a:p>
            <a:pPr marL="0" indent="0">
              <a:buNone/>
            </a:pPr>
            <a:r>
              <a:rPr lang="en-US" dirty="0"/>
              <a:t>“…the practice of system interconnection, electronic data exchange, product data exchange and distributed computing environments…</a:t>
            </a:r>
          </a:p>
        </p:txBody>
      </p:sp>
      <p:sp>
        <p:nvSpPr>
          <p:cNvPr id="3" name="Title 2">
            <a:extLst>
              <a:ext uri="{FF2B5EF4-FFF2-40B4-BE49-F238E27FC236}">
                <a16:creationId xmlns:a16="http://schemas.microsoft.com/office/drawing/2014/main" id="{113AC7ED-7C23-4907-9697-042617CD8238}"/>
              </a:ext>
            </a:extLst>
          </p:cNvPr>
          <p:cNvSpPr>
            <a:spLocks noGrp="1"/>
          </p:cNvSpPr>
          <p:nvPr>
            <p:ph type="title"/>
          </p:nvPr>
        </p:nvSpPr>
        <p:spPr>
          <a:xfrm>
            <a:off x="487325" y="226903"/>
            <a:ext cx="10515600" cy="644968"/>
          </a:xfrm>
        </p:spPr>
        <p:txBody>
          <a:bodyPr>
            <a:normAutofit/>
          </a:bodyPr>
          <a:lstStyle/>
          <a:p>
            <a:r>
              <a:rPr lang="en-US" dirty="0"/>
              <a:t>What is Enterprise Integration?</a:t>
            </a:r>
          </a:p>
        </p:txBody>
      </p:sp>
    </p:spTree>
    <p:extLst>
      <p:ext uri="{BB962C8B-B14F-4D97-AF65-F5344CB8AC3E}">
        <p14:creationId xmlns:p14="http://schemas.microsoft.com/office/powerpoint/2010/main" val="311542171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71A536-E0E4-40D5-834D-877BABEA3DE9}"/>
              </a:ext>
            </a:extLst>
          </p:cNvPr>
          <p:cNvSpPr>
            <a:spLocks noGrp="1"/>
          </p:cNvSpPr>
          <p:nvPr>
            <p:ph type="body" sz="quarter" idx="10"/>
          </p:nvPr>
        </p:nvSpPr>
        <p:spPr>
          <a:xfrm>
            <a:off x="1151068" y="1189177"/>
            <a:ext cx="10204504" cy="3309624"/>
          </a:xfrm>
        </p:spPr>
        <p:txBody>
          <a:bodyPr/>
          <a:lstStyle/>
          <a:p>
            <a:r>
              <a:rPr lang="en-US" dirty="0"/>
              <a:t>Exchanging the following types of data between business partners</a:t>
            </a:r>
          </a:p>
          <a:p>
            <a:pPr lvl="1">
              <a:buFont typeface="Arial" panose="020B0604020202020204" pitchFamily="34" charset="0"/>
              <a:buChar char="•"/>
            </a:pPr>
            <a:r>
              <a:rPr lang="en-US" dirty="0"/>
              <a:t>AS2</a:t>
            </a:r>
          </a:p>
          <a:p>
            <a:pPr lvl="1">
              <a:buFont typeface="Arial" panose="020B0604020202020204" pitchFamily="34" charset="0"/>
              <a:buChar char="•"/>
            </a:pPr>
            <a:r>
              <a:rPr lang="en-US" dirty="0"/>
              <a:t>X12</a:t>
            </a:r>
          </a:p>
          <a:p>
            <a:pPr lvl="1">
              <a:buFont typeface="Arial" panose="020B0604020202020204" pitchFamily="34" charset="0"/>
              <a:buChar char="•"/>
            </a:pPr>
            <a:r>
              <a:rPr lang="en-US" dirty="0"/>
              <a:t>EDIFACT</a:t>
            </a:r>
          </a:p>
          <a:p>
            <a:pPr lvl="1">
              <a:buFont typeface="Arial" panose="020B0604020202020204" pitchFamily="34" charset="0"/>
              <a:buChar char="•"/>
            </a:pPr>
            <a:r>
              <a:rPr lang="en-US" dirty="0"/>
              <a:t>XML</a:t>
            </a:r>
          </a:p>
          <a:p>
            <a:pPr lvl="1">
              <a:buFont typeface="Arial" panose="020B0604020202020204" pitchFamily="34" charset="0"/>
              <a:buChar char="•"/>
            </a:pPr>
            <a:r>
              <a:rPr lang="en-US" dirty="0"/>
              <a:t>JSON</a:t>
            </a:r>
          </a:p>
          <a:p>
            <a:pPr lvl="1">
              <a:buFont typeface="Arial" panose="020B0604020202020204" pitchFamily="34" charset="0"/>
              <a:buChar char="•"/>
            </a:pPr>
            <a:r>
              <a:rPr lang="en-US" dirty="0"/>
              <a:t>…</a:t>
            </a:r>
          </a:p>
          <a:p>
            <a:r>
              <a:rPr lang="en-US" dirty="0"/>
              <a:t>The practice of storing all such artifacts in one location….an integration account</a:t>
            </a:r>
          </a:p>
          <a:p>
            <a:endParaRPr lang="en-US" dirty="0"/>
          </a:p>
        </p:txBody>
      </p:sp>
      <p:sp>
        <p:nvSpPr>
          <p:cNvPr id="3" name="Title 2">
            <a:extLst>
              <a:ext uri="{FF2B5EF4-FFF2-40B4-BE49-F238E27FC236}">
                <a16:creationId xmlns:a16="http://schemas.microsoft.com/office/drawing/2014/main" id="{113AC7ED-7C23-4907-9697-042617CD8238}"/>
              </a:ext>
            </a:extLst>
          </p:cNvPr>
          <p:cNvSpPr>
            <a:spLocks noGrp="1"/>
          </p:cNvSpPr>
          <p:nvPr>
            <p:ph type="title"/>
          </p:nvPr>
        </p:nvSpPr>
        <p:spPr>
          <a:xfrm>
            <a:off x="487325" y="226903"/>
            <a:ext cx="10515600" cy="644968"/>
          </a:xfrm>
        </p:spPr>
        <p:txBody>
          <a:bodyPr>
            <a:normAutofit/>
          </a:bodyPr>
          <a:lstStyle/>
          <a:p>
            <a:r>
              <a:rPr lang="en-US" dirty="0"/>
              <a:t>…but more specifically..</a:t>
            </a:r>
          </a:p>
        </p:txBody>
      </p:sp>
    </p:spTree>
    <p:extLst>
      <p:ext uri="{BB962C8B-B14F-4D97-AF65-F5344CB8AC3E}">
        <p14:creationId xmlns:p14="http://schemas.microsoft.com/office/powerpoint/2010/main" val="41012454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B0D9CD-AF67-4F31-A114-61FF055DAB4E}"/>
              </a:ext>
            </a:extLst>
          </p:cNvPr>
          <p:cNvSpPr>
            <a:spLocks noGrp="1"/>
          </p:cNvSpPr>
          <p:nvPr>
            <p:ph type="title"/>
          </p:nvPr>
        </p:nvSpPr>
        <p:spPr>
          <a:xfrm>
            <a:off x="526228" y="332852"/>
            <a:ext cx="10515600" cy="560033"/>
          </a:xfrm>
        </p:spPr>
        <p:txBody>
          <a:bodyPr/>
          <a:lstStyle/>
          <a:p>
            <a:r>
              <a:rPr lang="en-US" dirty="0"/>
              <a:t>Enterprise Integration scenario</a:t>
            </a:r>
          </a:p>
        </p:txBody>
      </p:sp>
      <p:pic>
        <p:nvPicPr>
          <p:cNvPr id="4" name="Picture 3">
            <a:extLst>
              <a:ext uri="{FF2B5EF4-FFF2-40B4-BE49-F238E27FC236}">
                <a16:creationId xmlns:a16="http://schemas.microsoft.com/office/drawing/2014/main" id="{1941EA25-D5E1-40DE-A01A-87CDF5BB18F4}"/>
              </a:ext>
            </a:extLst>
          </p:cNvPr>
          <p:cNvPicPr>
            <a:picLocks noChangeAspect="1"/>
          </p:cNvPicPr>
          <p:nvPr/>
        </p:nvPicPr>
        <p:blipFill>
          <a:blip r:embed="rId3"/>
          <a:stretch>
            <a:fillRect/>
          </a:stretch>
        </p:blipFill>
        <p:spPr>
          <a:xfrm>
            <a:off x="1943619" y="919476"/>
            <a:ext cx="8304762" cy="5019048"/>
          </a:xfrm>
          <a:prstGeom prst="rect">
            <a:avLst/>
          </a:prstGeom>
        </p:spPr>
      </p:pic>
    </p:spTree>
    <p:extLst>
      <p:ext uri="{BB962C8B-B14F-4D97-AF65-F5344CB8AC3E}">
        <p14:creationId xmlns:p14="http://schemas.microsoft.com/office/powerpoint/2010/main" val="359844217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3AC7ED-7C23-4907-9697-042617CD8238}"/>
              </a:ext>
            </a:extLst>
          </p:cNvPr>
          <p:cNvSpPr>
            <a:spLocks noGrp="1"/>
          </p:cNvSpPr>
          <p:nvPr>
            <p:ph type="title"/>
          </p:nvPr>
        </p:nvSpPr>
        <p:spPr>
          <a:xfrm>
            <a:off x="487325" y="226903"/>
            <a:ext cx="10515600" cy="644968"/>
          </a:xfrm>
        </p:spPr>
        <p:txBody>
          <a:bodyPr>
            <a:normAutofit/>
          </a:bodyPr>
          <a:lstStyle/>
          <a:p>
            <a:r>
              <a:rPr lang="en-US" dirty="0"/>
              <a:t>Common terminology for Enterprise Integration</a:t>
            </a:r>
          </a:p>
        </p:txBody>
      </p:sp>
      <p:graphicFrame>
        <p:nvGraphicFramePr>
          <p:cNvPr id="6" name="Table 5">
            <a:extLst>
              <a:ext uri="{FF2B5EF4-FFF2-40B4-BE49-F238E27FC236}">
                <a16:creationId xmlns:a16="http://schemas.microsoft.com/office/drawing/2014/main" id="{6F65277F-7147-4F5A-8271-4518D77014DD}"/>
              </a:ext>
            </a:extLst>
          </p:cNvPr>
          <p:cNvGraphicFramePr>
            <a:graphicFrameLocks noGrp="1"/>
          </p:cNvGraphicFramePr>
          <p:nvPr>
            <p:extLst>
              <p:ext uri="{D42A27DB-BD31-4B8C-83A1-F6EECF244321}">
                <p14:modId xmlns:p14="http://schemas.microsoft.com/office/powerpoint/2010/main" val="729327537"/>
              </p:ext>
            </p:extLst>
          </p:nvPr>
        </p:nvGraphicFramePr>
        <p:xfrm>
          <a:off x="1504875" y="1279063"/>
          <a:ext cx="8128000" cy="29667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420100854"/>
                    </a:ext>
                  </a:extLst>
                </a:gridCol>
                <a:gridCol w="4064000">
                  <a:extLst>
                    <a:ext uri="{9D8B030D-6E8A-4147-A177-3AD203B41FA5}">
                      <a16:colId xmlns:a16="http://schemas.microsoft.com/office/drawing/2014/main" val="3934628720"/>
                    </a:ext>
                  </a:extLst>
                </a:gridCol>
              </a:tblGrid>
              <a:tr h="370840">
                <a:tc>
                  <a:txBody>
                    <a:bodyPr/>
                    <a:lstStyle/>
                    <a:p>
                      <a:endParaRPr lang="en-US" dirty="0"/>
                    </a:p>
                  </a:txBody>
                  <a:tcPr/>
                </a:tc>
                <a:tc>
                  <a:txBody>
                    <a:bodyPr/>
                    <a:lstStyle/>
                    <a:p>
                      <a:endParaRPr lang="en-US"/>
                    </a:p>
                  </a:txBody>
                  <a:tcPr/>
                </a:tc>
                <a:extLst>
                  <a:ext uri="{0D108BD9-81ED-4DB2-BD59-A6C34878D82A}">
                    <a16:rowId xmlns:a16="http://schemas.microsoft.com/office/drawing/2014/main" val="376129869"/>
                  </a:ext>
                </a:extLst>
              </a:tr>
              <a:tr h="370840">
                <a:tc>
                  <a:txBody>
                    <a:bodyPr/>
                    <a:lstStyle/>
                    <a:p>
                      <a:r>
                        <a:rPr lang="en-US" dirty="0"/>
                        <a:t>Agreements</a:t>
                      </a:r>
                    </a:p>
                  </a:txBody>
                  <a:tcPr/>
                </a:tc>
                <a:tc>
                  <a:txBody>
                    <a:bodyPr/>
                    <a:lstStyle/>
                    <a:p>
                      <a:r>
                        <a:rPr lang="en-US" dirty="0"/>
                        <a:t>Certificates</a:t>
                      </a:r>
                    </a:p>
                  </a:txBody>
                  <a:tcPr/>
                </a:tc>
                <a:extLst>
                  <a:ext uri="{0D108BD9-81ED-4DB2-BD59-A6C34878D82A}">
                    <a16:rowId xmlns:a16="http://schemas.microsoft.com/office/drawing/2014/main" val="834355117"/>
                  </a:ext>
                </a:extLst>
              </a:tr>
              <a:tr h="370840">
                <a:tc>
                  <a:txBody>
                    <a:bodyPr/>
                    <a:lstStyle/>
                    <a:p>
                      <a:r>
                        <a:rPr lang="en-US" dirty="0"/>
                        <a:t>Flat file encoding/decoding</a:t>
                      </a:r>
                    </a:p>
                  </a:txBody>
                  <a:tcPr/>
                </a:tc>
                <a:tc>
                  <a:txBody>
                    <a:bodyPr/>
                    <a:lstStyle/>
                    <a:p>
                      <a:r>
                        <a:rPr lang="en-US" dirty="0"/>
                        <a:t>Integration accounts</a:t>
                      </a:r>
                    </a:p>
                  </a:txBody>
                  <a:tcPr/>
                </a:tc>
                <a:extLst>
                  <a:ext uri="{0D108BD9-81ED-4DB2-BD59-A6C34878D82A}">
                    <a16:rowId xmlns:a16="http://schemas.microsoft.com/office/drawing/2014/main" val="2063936320"/>
                  </a:ext>
                </a:extLst>
              </a:tr>
              <a:tr h="370840">
                <a:tc>
                  <a:txBody>
                    <a:bodyPr/>
                    <a:lstStyle/>
                    <a:p>
                      <a:r>
                        <a:rPr lang="en-US" dirty="0"/>
                        <a:t>Maps</a:t>
                      </a:r>
                    </a:p>
                  </a:txBody>
                  <a:tcPr/>
                </a:tc>
                <a:tc>
                  <a:txBody>
                    <a:bodyPr/>
                    <a:lstStyle/>
                    <a:p>
                      <a:r>
                        <a:rPr lang="en-US" dirty="0"/>
                        <a:t>Partners</a:t>
                      </a:r>
                    </a:p>
                  </a:txBody>
                  <a:tcPr/>
                </a:tc>
                <a:extLst>
                  <a:ext uri="{0D108BD9-81ED-4DB2-BD59-A6C34878D82A}">
                    <a16:rowId xmlns:a16="http://schemas.microsoft.com/office/drawing/2014/main" val="673947535"/>
                  </a:ext>
                </a:extLst>
              </a:tr>
              <a:tr h="370840">
                <a:tc>
                  <a:txBody>
                    <a:bodyPr/>
                    <a:lstStyle/>
                    <a:p>
                      <a:r>
                        <a:rPr lang="en-US" dirty="0"/>
                        <a:t>Schemas</a:t>
                      </a:r>
                    </a:p>
                  </a:txBody>
                  <a:tcPr/>
                </a:tc>
                <a:tc>
                  <a:txBody>
                    <a:bodyPr/>
                    <a:lstStyle/>
                    <a:p>
                      <a:r>
                        <a:rPr lang="en-US" dirty="0"/>
                        <a:t>XML message validation</a:t>
                      </a:r>
                    </a:p>
                  </a:txBody>
                  <a:tcPr/>
                </a:tc>
                <a:extLst>
                  <a:ext uri="{0D108BD9-81ED-4DB2-BD59-A6C34878D82A}">
                    <a16:rowId xmlns:a16="http://schemas.microsoft.com/office/drawing/2014/main" val="3330794659"/>
                  </a:ext>
                </a:extLst>
              </a:tr>
              <a:tr h="370840">
                <a:tc>
                  <a:txBody>
                    <a:bodyPr/>
                    <a:lstStyle/>
                    <a:p>
                      <a:r>
                        <a:rPr lang="en-US" dirty="0"/>
                        <a:t>EDI</a:t>
                      </a:r>
                    </a:p>
                  </a:txBody>
                  <a:tcPr/>
                </a:tc>
                <a:tc>
                  <a:txBody>
                    <a:bodyPr/>
                    <a:lstStyle/>
                    <a:p>
                      <a:r>
                        <a:rPr lang="en-US" dirty="0"/>
                        <a:t>XML transform</a:t>
                      </a:r>
                    </a:p>
                  </a:txBody>
                  <a:tcPr/>
                </a:tc>
                <a:extLst>
                  <a:ext uri="{0D108BD9-81ED-4DB2-BD59-A6C34878D82A}">
                    <a16:rowId xmlns:a16="http://schemas.microsoft.com/office/drawing/2014/main" val="134439163"/>
                  </a:ext>
                </a:extLst>
              </a:tr>
              <a:tr h="370840">
                <a:tc>
                  <a:txBody>
                    <a:bodyPr/>
                    <a:lstStyle/>
                    <a:p>
                      <a:r>
                        <a:rPr lang="en-US" dirty="0"/>
                        <a:t>Enterprise Integration connectors</a:t>
                      </a:r>
                    </a:p>
                  </a:txBody>
                  <a:tcPr/>
                </a:tc>
                <a:tc>
                  <a:txBody>
                    <a:bodyPr/>
                    <a:lstStyle/>
                    <a:p>
                      <a:r>
                        <a:rPr lang="en-US" dirty="0"/>
                        <a:t>Integration Account Metadata</a:t>
                      </a:r>
                    </a:p>
                  </a:txBody>
                  <a:tcPr/>
                </a:tc>
                <a:extLst>
                  <a:ext uri="{0D108BD9-81ED-4DB2-BD59-A6C34878D82A}">
                    <a16:rowId xmlns:a16="http://schemas.microsoft.com/office/drawing/2014/main" val="537624831"/>
                  </a:ext>
                </a:extLst>
              </a:tr>
              <a:tr h="370840">
                <a:tc>
                  <a:txBody>
                    <a:bodyPr/>
                    <a:lstStyle/>
                    <a:p>
                      <a:endParaRPr lang="en-US"/>
                    </a:p>
                  </a:txBody>
                  <a:tcPr/>
                </a:tc>
                <a:tc>
                  <a:txBody>
                    <a:bodyPr/>
                    <a:lstStyle/>
                    <a:p>
                      <a:endParaRPr lang="en-US" dirty="0"/>
                    </a:p>
                  </a:txBody>
                  <a:tcPr/>
                </a:tc>
                <a:extLst>
                  <a:ext uri="{0D108BD9-81ED-4DB2-BD59-A6C34878D82A}">
                    <a16:rowId xmlns:a16="http://schemas.microsoft.com/office/drawing/2014/main" val="3746751676"/>
                  </a:ext>
                </a:extLst>
              </a:tr>
            </a:tbl>
          </a:graphicData>
        </a:graphic>
      </p:graphicFrame>
      <p:sp>
        <p:nvSpPr>
          <p:cNvPr id="7" name="TextBox 6">
            <a:extLst>
              <a:ext uri="{FF2B5EF4-FFF2-40B4-BE49-F238E27FC236}">
                <a16:creationId xmlns:a16="http://schemas.microsoft.com/office/drawing/2014/main" id="{6286113E-21B3-4AFC-AEF2-C97B9764C8C2}"/>
              </a:ext>
            </a:extLst>
          </p:cNvPr>
          <p:cNvSpPr txBox="1"/>
          <p:nvPr/>
        </p:nvSpPr>
        <p:spPr>
          <a:xfrm>
            <a:off x="1550894" y="4652975"/>
            <a:ext cx="9090212" cy="369332"/>
          </a:xfrm>
          <a:prstGeom prst="rect">
            <a:avLst/>
          </a:prstGeom>
          <a:noFill/>
        </p:spPr>
        <p:txBody>
          <a:bodyPr wrap="square" rtlCol="0">
            <a:spAutoFit/>
          </a:bodyPr>
          <a:lstStyle/>
          <a:p>
            <a:r>
              <a:rPr lang="en-US">
                <a:hlinkClick r:id="rId3"/>
              </a:rPr>
              <a:t>https://docs.microsoft.com/en-us/azure/logic-apps/logic-apps-enterprise-integration-overview</a:t>
            </a:r>
            <a:endParaRPr lang="en-US" dirty="0"/>
          </a:p>
        </p:txBody>
      </p:sp>
    </p:spTree>
    <p:extLst>
      <p:ext uri="{BB962C8B-B14F-4D97-AF65-F5344CB8AC3E}">
        <p14:creationId xmlns:p14="http://schemas.microsoft.com/office/powerpoint/2010/main" val="363417409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Azure Logic Apps?</a:t>
            </a:r>
          </a:p>
        </p:txBody>
      </p:sp>
      <p:sp>
        <p:nvSpPr>
          <p:cNvPr id="3" name="Text Placeholder 2"/>
          <p:cNvSpPr>
            <a:spLocks noGrp="1"/>
          </p:cNvSpPr>
          <p:nvPr>
            <p:ph type="body" sz="quarter" idx="11"/>
          </p:nvPr>
        </p:nvSpPr>
        <p:spPr>
          <a:xfrm>
            <a:off x="983979" y="1251569"/>
            <a:ext cx="9539778" cy="2018835"/>
          </a:xfrm>
        </p:spPr>
        <p:txBody>
          <a:bodyPr>
            <a:noAutofit/>
          </a:bodyPr>
          <a:lstStyle/>
          <a:p>
            <a:r>
              <a:rPr lang="en-GB" sz="4000" dirty="0">
                <a:solidFill>
                  <a:schemeClr val="tx1"/>
                </a:solidFill>
                <a:latin typeface="Segoe UI Light" panose="020B0502040204020203" pitchFamily="34" charset="0"/>
                <a:cs typeface="Segoe UI Light" panose="020B0502040204020203" pitchFamily="34" charset="0"/>
              </a:rPr>
              <a:t>An Azure service used to build solutions that </a:t>
            </a:r>
            <a:r>
              <a:rPr lang="en-GB" sz="4000" b="1" i="1" dirty="0">
                <a:solidFill>
                  <a:schemeClr val="tx1"/>
                </a:solidFill>
                <a:latin typeface="Segoe UI Light" panose="020B0502040204020203" pitchFamily="34" charset="0"/>
                <a:cs typeface="Segoe UI Light" panose="020B0502040204020203" pitchFamily="34" charset="0"/>
              </a:rPr>
              <a:t>integrate</a:t>
            </a:r>
            <a:r>
              <a:rPr lang="en-GB" sz="4000" dirty="0">
                <a:solidFill>
                  <a:schemeClr val="tx1"/>
                </a:solidFill>
                <a:latin typeface="Segoe UI Light" panose="020B0502040204020203" pitchFamily="34" charset="0"/>
                <a:cs typeface="Segoe UI Light" panose="020B0502040204020203" pitchFamily="34" charset="0"/>
              </a:rPr>
              <a:t> apps, data and systems…</a:t>
            </a:r>
            <a:endParaRPr lang="en-US" sz="3600" dirty="0">
              <a:solidFill>
                <a:schemeClr val="tx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4821116"/>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3AC7ED-7C23-4907-9697-042617CD8238}"/>
              </a:ext>
            </a:extLst>
          </p:cNvPr>
          <p:cNvSpPr>
            <a:spLocks noGrp="1"/>
          </p:cNvSpPr>
          <p:nvPr>
            <p:ph type="title"/>
          </p:nvPr>
        </p:nvSpPr>
        <p:spPr>
          <a:xfrm>
            <a:off x="487325" y="226903"/>
            <a:ext cx="10515600" cy="644968"/>
          </a:xfrm>
        </p:spPr>
        <p:txBody>
          <a:bodyPr>
            <a:normAutofit/>
          </a:bodyPr>
          <a:lstStyle/>
          <a:p>
            <a:r>
              <a:rPr lang="en-US" dirty="0"/>
              <a:t>Integration Accounts</a:t>
            </a:r>
          </a:p>
        </p:txBody>
      </p:sp>
      <p:sp>
        <p:nvSpPr>
          <p:cNvPr id="2" name="TextBox 1">
            <a:extLst>
              <a:ext uri="{FF2B5EF4-FFF2-40B4-BE49-F238E27FC236}">
                <a16:creationId xmlns:a16="http://schemas.microsoft.com/office/drawing/2014/main" id="{2188FF2E-B3C8-4874-A4B6-336F8647A21E}"/>
              </a:ext>
            </a:extLst>
          </p:cNvPr>
          <p:cNvSpPr txBox="1"/>
          <p:nvPr/>
        </p:nvSpPr>
        <p:spPr>
          <a:xfrm>
            <a:off x="944634" y="1075765"/>
            <a:ext cx="9834528" cy="4832092"/>
          </a:xfrm>
          <a:prstGeom prst="rect">
            <a:avLst/>
          </a:prstGeom>
          <a:noFill/>
        </p:spPr>
        <p:txBody>
          <a:bodyPr wrap="square" rtlCol="0">
            <a:spAutoFit/>
          </a:bodyPr>
          <a:lstStyle/>
          <a:p>
            <a:pPr marL="285750" indent="-285750">
              <a:buFont typeface="Arial" panose="020B0604020202020204" pitchFamily="34" charset="0"/>
              <a:buChar char="•"/>
            </a:pPr>
            <a:r>
              <a:rPr lang="en-US" sz="2200" dirty="0"/>
              <a:t>You must have an Integration Account before you can build true B2B solutions with Logic Apps</a:t>
            </a:r>
          </a:p>
          <a:p>
            <a:pPr marL="285750" indent="-285750">
              <a:buFont typeface="Arial" panose="020B0604020202020204" pitchFamily="34" charset="0"/>
              <a:buChar char="•"/>
            </a:pPr>
            <a:r>
              <a:rPr lang="en-US" sz="2200" dirty="0"/>
              <a:t>An Integration Account allows you to create, store and manage B2B artifacts like</a:t>
            </a:r>
          </a:p>
          <a:p>
            <a:pPr marL="742950" lvl="1" indent="-285750">
              <a:buFont typeface="Arial" panose="020B0604020202020204" pitchFamily="34" charset="0"/>
              <a:buChar char="•"/>
            </a:pPr>
            <a:r>
              <a:rPr lang="en-US" sz="2200" dirty="0"/>
              <a:t>Trading Partners</a:t>
            </a:r>
          </a:p>
          <a:p>
            <a:pPr marL="742950" lvl="1" indent="-285750">
              <a:buFont typeface="Arial" panose="020B0604020202020204" pitchFamily="34" charset="0"/>
              <a:buChar char="•"/>
            </a:pPr>
            <a:r>
              <a:rPr lang="en-US" sz="2200" dirty="0"/>
              <a:t>Agreements</a:t>
            </a:r>
          </a:p>
          <a:p>
            <a:pPr marL="742950" lvl="1" indent="-285750">
              <a:buFont typeface="Arial" panose="020B0604020202020204" pitchFamily="34" charset="0"/>
              <a:buChar char="•"/>
            </a:pPr>
            <a:r>
              <a:rPr lang="en-US" sz="2200" dirty="0"/>
              <a:t>Maps</a:t>
            </a:r>
          </a:p>
          <a:p>
            <a:pPr marL="742950" lvl="1" indent="-285750">
              <a:buFont typeface="Arial" panose="020B0604020202020204" pitchFamily="34" charset="0"/>
              <a:buChar char="•"/>
            </a:pPr>
            <a:r>
              <a:rPr lang="en-US" sz="2200" dirty="0"/>
              <a:t>Schemas</a:t>
            </a:r>
          </a:p>
          <a:p>
            <a:pPr marL="742950" lvl="1" indent="-285750">
              <a:buFont typeface="Arial" panose="020B0604020202020204" pitchFamily="34" charset="0"/>
              <a:buChar char="•"/>
            </a:pPr>
            <a:r>
              <a:rPr lang="en-US" sz="2200" dirty="0"/>
              <a:t>Certificates</a:t>
            </a:r>
          </a:p>
          <a:p>
            <a:pPr marL="742950" lvl="1" indent="-285750">
              <a:buFont typeface="Arial" panose="020B0604020202020204" pitchFamily="34" charset="0"/>
              <a:buChar char="•"/>
            </a:pPr>
            <a:r>
              <a:rPr lang="en-US" sz="2200" dirty="0"/>
              <a:t>Batch configurations</a:t>
            </a:r>
          </a:p>
          <a:p>
            <a:pPr marL="742950" lvl="1" indent="-285750">
              <a:buFont typeface="Arial" panose="020B0604020202020204" pitchFamily="34" charset="0"/>
              <a:buChar char="•"/>
            </a:pPr>
            <a:r>
              <a:rPr lang="en-US" sz="2200" dirty="0" err="1"/>
              <a:t>RosettaNet</a:t>
            </a:r>
            <a:r>
              <a:rPr lang="en-US" sz="2200" dirty="0"/>
              <a:t> PIP</a:t>
            </a:r>
          </a:p>
          <a:p>
            <a:pPr marL="742950" lvl="1" indent="-285750">
              <a:buFont typeface="Arial" panose="020B0604020202020204" pitchFamily="34" charset="0"/>
              <a:buChar char="•"/>
            </a:pPr>
            <a:r>
              <a:rPr lang="en-US" sz="2200" dirty="0"/>
              <a:t>Assemblies</a:t>
            </a:r>
          </a:p>
          <a:p>
            <a:pPr marL="285750" indent="-285750">
              <a:buFont typeface="Arial" panose="020B0604020202020204" pitchFamily="34" charset="0"/>
              <a:buChar char="•"/>
            </a:pPr>
            <a:r>
              <a:rPr lang="en-US" sz="2200" dirty="0"/>
              <a:t>Once the Integration account is created, you will then link your logic app to the integration account to access the artifacts</a:t>
            </a:r>
          </a:p>
          <a:p>
            <a:endParaRPr lang="en-US" sz="2200" dirty="0"/>
          </a:p>
        </p:txBody>
      </p:sp>
    </p:spTree>
    <p:extLst>
      <p:ext uri="{BB962C8B-B14F-4D97-AF65-F5344CB8AC3E}">
        <p14:creationId xmlns:p14="http://schemas.microsoft.com/office/powerpoint/2010/main" val="208933436"/>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3AC7ED-7C23-4907-9697-042617CD8238}"/>
              </a:ext>
            </a:extLst>
          </p:cNvPr>
          <p:cNvSpPr>
            <a:spLocks noGrp="1"/>
          </p:cNvSpPr>
          <p:nvPr>
            <p:ph type="title"/>
          </p:nvPr>
        </p:nvSpPr>
        <p:spPr>
          <a:xfrm>
            <a:off x="487325" y="226903"/>
            <a:ext cx="10515600" cy="644968"/>
          </a:xfrm>
        </p:spPr>
        <p:txBody>
          <a:bodyPr>
            <a:normAutofit/>
          </a:bodyPr>
          <a:lstStyle/>
          <a:p>
            <a:r>
              <a:rPr lang="en-US" dirty="0"/>
              <a:t>What’s in an Integration Account?.</a:t>
            </a:r>
          </a:p>
        </p:txBody>
      </p:sp>
      <p:sp>
        <p:nvSpPr>
          <p:cNvPr id="5" name="Text Placeholder 4">
            <a:extLst>
              <a:ext uri="{FF2B5EF4-FFF2-40B4-BE49-F238E27FC236}">
                <a16:creationId xmlns:a16="http://schemas.microsoft.com/office/drawing/2014/main" id="{7A857BC7-C931-4FD9-91C1-58541F32FAF6}"/>
              </a:ext>
            </a:extLst>
          </p:cNvPr>
          <p:cNvSpPr>
            <a:spLocks noGrp="1"/>
          </p:cNvSpPr>
          <p:nvPr>
            <p:ph type="body" sz="quarter" idx="10"/>
          </p:nvPr>
        </p:nvSpPr>
        <p:spPr>
          <a:xfrm>
            <a:off x="624241" y="4942430"/>
            <a:ext cx="11653523" cy="1688667"/>
          </a:xfrm>
        </p:spPr>
        <p:txBody>
          <a:bodyPr/>
          <a:lstStyle/>
          <a:p>
            <a:endParaRPr lang="en-US"/>
          </a:p>
        </p:txBody>
      </p:sp>
      <p:graphicFrame>
        <p:nvGraphicFramePr>
          <p:cNvPr id="6" name="Table 5">
            <a:extLst>
              <a:ext uri="{FF2B5EF4-FFF2-40B4-BE49-F238E27FC236}">
                <a16:creationId xmlns:a16="http://schemas.microsoft.com/office/drawing/2014/main" id="{8EDFD531-CBD3-41F3-A61E-6F3362FD1BDD}"/>
              </a:ext>
            </a:extLst>
          </p:cNvPr>
          <p:cNvGraphicFramePr>
            <a:graphicFrameLocks noGrp="1"/>
          </p:cNvGraphicFramePr>
          <p:nvPr>
            <p:extLst>
              <p:ext uri="{D42A27DB-BD31-4B8C-83A1-F6EECF244321}">
                <p14:modId xmlns:p14="http://schemas.microsoft.com/office/powerpoint/2010/main" val="1625565093"/>
              </p:ext>
            </p:extLst>
          </p:nvPr>
        </p:nvGraphicFramePr>
        <p:xfrm>
          <a:off x="1132485" y="1224690"/>
          <a:ext cx="8925915" cy="4953000"/>
        </p:xfrm>
        <a:graphic>
          <a:graphicData uri="http://schemas.openxmlformats.org/drawingml/2006/table">
            <a:tbl>
              <a:tblPr firstRow="1" bandRow="1">
                <a:tableStyleId>{5C22544A-7EE6-4342-B048-85BDC9FD1C3A}</a:tableStyleId>
              </a:tblPr>
              <a:tblGrid>
                <a:gridCol w="2271058">
                  <a:extLst>
                    <a:ext uri="{9D8B030D-6E8A-4147-A177-3AD203B41FA5}">
                      <a16:colId xmlns:a16="http://schemas.microsoft.com/office/drawing/2014/main" val="409405980"/>
                    </a:ext>
                  </a:extLst>
                </a:gridCol>
                <a:gridCol w="6654857">
                  <a:extLst>
                    <a:ext uri="{9D8B030D-6E8A-4147-A177-3AD203B41FA5}">
                      <a16:colId xmlns:a16="http://schemas.microsoft.com/office/drawing/2014/main" val="3209060864"/>
                    </a:ext>
                  </a:extLst>
                </a:gridCol>
              </a:tblGrid>
              <a:tr h="370840">
                <a:tc>
                  <a:txBody>
                    <a:bodyPr/>
                    <a:lstStyle/>
                    <a:p>
                      <a:endParaRPr lang="en-US" dirty="0"/>
                    </a:p>
                  </a:txBody>
                  <a:tcPr/>
                </a:tc>
                <a:tc>
                  <a:txBody>
                    <a:bodyPr/>
                    <a:lstStyle/>
                    <a:p>
                      <a:endParaRPr lang="en-US"/>
                    </a:p>
                  </a:txBody>
                  <a:tcPr/>
                </a:tc>
                <a:extLst>
                  <a:ext uri="{0D108BD9-81ED-4DB2-BD59-A6C34878D82A}">
                    <a16:rowId xmlns:a16="http://schemas.microsoft.com/office/drawing/2014/main" val="1234338237"/>
                  </a:ext>
                </a:extLst>
              </a:tr>
              <a:tr h="370840">
                <a:tc>
                  <a:txBody>
                    <a:bodyPr/>
                    <a:lstStyle/>
                    <a:p>
                      <a:r>
                        <a:rPr lang="en-US" dirty="0"/>
                        <a:t>Partners</a:t>
                      </a:r>
                    </a:p>
                  </a:txBody>
                  <a:tcPr/>
                </a:tc>
                <a:tc>
                  <a:txBody>
                    <a:bodyPr/>
                    <a:lstStyle/>
                    <a:p>
                      <a:r>
                        <a:rPr lang="en-US" dirty="0"/>
                        <a:t>Entities that participate in B2B transactions and exchange messages with each other</a:t>
                      </a:r>
                    </a:p>
                  </a:txBody>
                  <a:tcPr/>
                </a:tc>
                <a:extLst>
                  <a:ext uri="{0D108BD9-81ED-4DB2-BD59-A6C34878D82A}">
                    <a16:rowId xmlns:a16="http://schemas.microsoft.com/office/drawing/2014/main" val="1769111725"/>
                  </a:ext>
                </a:extLst>
              </a:tr>
              <a:tr h="370840">
                <a:tc>
                  <a:txBody>
                    <a:bodyPr/>
                    <a:lstStyle/>
                    <a:p>
                      <a:r>
                        <a:rPr lang="en-US" dirty="0"/>
                        <a:t>Agreements</a:t>
                      </a:r>
                    </a:p>
                  </a:txBody>
                  <a:tcPr/>
                </a:tc>
                <a:tc>
                  <a:txBody>
                    <a:bodyPr/>
                    <a:lstStyle/>
                    <a:p>
                      <a:r>
                        <a:rPr lang="en-US" dirty="0"/>
                        <a:t>Helps partners communicate with each other by defining specific industry standard protocol to use when exchanging B2B messages</a:t>
                      </a:r>
                    </a:p>
                  </a:txBody>
                  <a:tcPr/>
                </a:tc>
                <a:extLst>
                  <a:ext uri="{0D108BD9-81ED-4DB2-BD59-A6C34878D82A}">
                    <a16:rowId xmlns:a16="http://schemas.microsoft.com/office/drawing/2014/main" val="3342557922"/>
                  </a:ext>
                </a:extLst>
              </a:tr>
              <a:tr h="370840">
                <a:tc>
                  <a:txBody>
                    <a:bodyPr/>
                    <a:lstStyle/>
                    <a:p>
                      <a:r>
                        <a:rPr lang="en-US" dirty="0"/>
                        <a:t>Batch configuration</a:t>
                      </a:r>
                    </a:p>
                  </a:txBody>
                  <a:tcPr/>
                </a:tc>
                <a:tc>
                  <a:txBody>
                    <a:bodyPr/>
                    <a:lstStyle/>
                    <a:p>
                      <a:r>
                        <a:rPr lang="en-US" dirty="0"/>
                        <a:t>Partners often exchange messages in batches – you can setup batch parameters here</a:t>
                      </a:r>
                    </a:p>
                  </a:txBody>
                  <a:tcPr/>
                </a:tc>
                <a:extLst>
                  <a:ext uri="{0D108BD9-81ED-4DB2-BD59-A6C34878D82A}">
                    <a16:rowId xmlns:a16="http://schemas.microsoft.com/office/drawing/2014/main" val="739047017"/>
                  </a:ext>
                </a:extLst>
              </a:tr>
              <a:tr h="370840">
                <a:tc>
                  <a:txBody>
                    <a:bodyPr/>
                    <a:lstStyle/>
                    <a:p>
                      <a:r>
                        <a:rPr lang="en-US" dirty="0"/>
                        <a:t>Schemas</a:t>
                      </a:r>
                    </a:p>
                  </a:txBody>
                  <a:tcPr/>
                </a:tc>
                <a:tc>
                  <a:txBody>
                    <a:bodyPr/>
                    <a:lstStyle/>
                    <a:p>
                      <a:r>
                        <a:rPr lang="en-US" dirty="0"/>
                        <a:t>A description of structure, format and data type of the type of documents involved in a transaction</a:t>
                      </a:r>
                    </a:p>
                  </a:txBody>
                  <a:tcPr/>
                </a:tc>
                <a:extLst>
                  <a:ext uri="{0D108BD9-81ED-4DB2-BD59-A6C34878D82A}">
                    <a16:rowId xmlns:a16="http://schemas.microsoft.com/office/drawing/2014/main" val="1267507434"/>
                  </a:ext>
                </a:extLst>
              </a:tr>
              <a:tr h="370840">
                <a:tc>
                  <a:txBody>
                    <a:bodyPr/>
                    <a:lstStyle/>
                    <a:p>
                      <a:r>
                        <a:rPr lang="en-US" dirty="0"/>
                        <a:t>Maps</a:t>
                      </a:r>
                    </a:p>
                  </a:txBody>
                  <a:tcPr/>
                </a:tc>
                <a:tc>
                  <a:txBody>
                    <a:bodyPr/>
                    <a:lstStyle/>
                    <a:p>
                      <a:r>
                        <a:rPr lang="en-US" dirty="0"/>
                        <a:t>An XSLT representation of the path of data transformation between two schemas</a:t>
                      </a:r>
                    </a:p>
                  </a:txBody>
                  <a:tcPr/>
                </a:tc>
                <a:extLst>
                  <a:ext uri="{0D108BD9-81ED-4DB2-BD59-A6C34878D82A}">
                    <a16:rowId xmlns:a16="http://schemas.microsoft.com/office/drawing/2014/main" val="2033200687"/>
                  </a:ext>
                </a:extLst>
              </a:tr>
              <a:tr h="370840">
                <a:tc>
                  <a:txBody>
                    <a:bodyPr/>
                    <a:lstStyle/>
                    <a:p>
                      <a:r>
                        <a:rPr lang="en-US" dirty="0"/>
                        <a:t>Assemblies</a:t>
                      </a:r>
                    </a:p>
                  </a:txBody>
                  <a:tcPr/>
                </a:tc>
                <a:tc>
                  <a:txBody>
                    <a:bodyPr/>
                    <a:lstStyle/>
                    <a:p>
                      <a:r>
                        <a:rPr lang="en-US" dirty="0"/>
                        <a:t>Assemblies can include maps, schemas and other artifacts</a:t>
                      </a:r>
                    </a:p>
                  </a:txBody>
                  <a:tcPr/>
                </a:tc>
                <a:extLst>
                  <a:ext uri="{0D108BD9-81ED-4DB2-BD59-A6C34878D82A}">
                    <a16:rowId xmlns:a16="http://schemas.microsoft.com/office/drawing/2014/main" val="348478115"/>
                  </a:ext>
                </a:extLst>
              </a:tr>
              <a:tr h="370840">
                <a:tc>
                  <a:txBody>
                    <a:bodyPr/>
                    <a:lstStyle/>
                    <a:p>
                      <a:r>
                        <a:rPr lang="en-US" dirty="0"/>
                        <a:t>Certificates</a:t>
                      </a:r>
                    </a:p>
                  </a:txBody>
                  <a:tcPr/>
                </a:tc>
                <a:tc>
                  <a:txBody>
                    <a:bodyPr/>
                    <a:lstStyle/>
                    <a:p>
                      <a:r>
                        <a:rPr lang="en-US" dirty="0"/>
                        <a:t>Used for message communication security</a:t>
                      </a:r>
                    </a:p>
                  </a:txBody>
                  <a:tcPr/>
                </a:tc>
                <a:extLst>
                  <a:ext uri="{0D108BD9-81ED-4DB2-BD59-A6C34878D82A}">
                    <a16:rowId xmlns:a16="http://schemas.microsoft.com/office/drawing/2014/main" val="1513469025"/>
                  </a:ext>
                </a:extLst>
              </a:tr>
              <a:tr h="370840">
                <a:tc>
                  <a:txBody>
                    <a:bodyPr/>
                    <a:lstStyle/>
                    <a:p>
                      <a:r>
                        <a:rPr lang="en-US" dirty="0" err="1"/>
                        <a:t>RosettaNet</a:t>
                      </a:r>
                      <a:r>
                        <a:rPr lang="en-US" dirty="0"/>
                        <a:t> PIP</a:t>
                      </a:r>
                    </a:p>
                  </a:txBody>
                  <a:tcPr/>
                </a:tc>
                <a:tc>
                  <a:txBody>
                    <a:bodyPr/>
                    <a:lstStyle/>
                    <a:p>
                      <a:r>
                        <a:rPr lang="en-US" dirty="0"/>
                        <a:t>Supply chain standard practices along with Partner Interface Processes (PIP) ~ common business definitions</a:t>
                      </a:r>
                    </a:p>
                  </a:txBody>
                  <a:tcPr/>
                </a:tc>
                <a:extLst>
                  <a:ext uri="{0D108BD9-81ED-4DB2-BD59-A6C34878D82A}">
                    <a16:rowId xmlns:a16="http://schemas.microsoft.com/office/drawing/2014/main" val="176066082"/>
                  </a:ext>
                </a:extLst>
              </a:tr>
            </a:tbl>
          </a:graphicData>
        </a:graphic>
      </p:graphicFrame>
    </p:spTree>
    <p:extLst>
      <p:ext uri="{BB962C8B-B14F-4D97-AF65-F5344CB8AC3E}">
        <p14:creationId xmlns:p14="http://schemas.microsoft.com/office/powerpoint/2010/main" val="217868149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71A536-E0E4-40D5-834D-877BABEA3DE9}"/>
              </a:ext>
            </a:extLst>
          </p:cNvPr>
          <p:cNvSpPr>
            <a:spLocks noGrp="1"/>
          </p:cNvSpPr>
          <p:nvPr>
            <p:ph type="body" sz="quarter" idx="10"/>
          </p:nvPr>
        </p:nvSpPr>
        <p:spPr>
          <a:xfrm>
            <a:off x="1151068" y="1479633"/>
            <a:ext cx="10204504" cy="1872307"/>
          </a:xfrm>
        </p:spPr>
        <p:txBody>
          <a:bodyPr/>
          <a:lstStyle/>
          <a:p>
            <a:r>
              <a:rPr lang="en-US" dirty="0"/>
              <a:t>Free – For when you want to try exploratory scenarios</a:t>
            </a:r>
          </a:p>
          <a:p>
            <a:r>
              <a:rPr lang="en-US" dirty="0"/>
              <a:t>Basic – For when you only want message handling or to act as a small business partner that works with a larger business partner</a:t>
            </a:r>
          </a:p>
          <a:p>
            <a:r>
              <a:rPr lang="en-US" dirty="0"/>
              <a:t>Standard – For when you have more complex B2B relationships and increased numbers of entities that you must manage</a:t>
            </a:r>
          </a:p>
        </p:txBody>
      </p:sp>
      <p:sp>
        <p:nvSpPr>
          <p:cNvPr id="3" name="Title 2">
            <a:extLst>
              <a:ext uri="{FF2B5EF4-FFF2-40B4-BE49-F238E27FC236}">
                <a16:creationId xmlns:a16="http://schemas.microsoft.com/office/drawing/2014/main" id="{113AC7ED-7C23-4907-9697-042617CD8238}"/>
              </a:ext>
            </a:extLst>
          </p:cNvPr>
          <p:cNvSpPr>
            <a:spLocks noGrp="1"/>
          </p:cNvSpPr>
          <p:nvPr>
            <p:ph type="title"/>
          </p:nvPr>
        </p:nvSpPr>
        <p:spPr>
          <a:xfrm>
            <a:off x="487325" y="226903"/>
            <a:ext cx="10515600" cy="644968"/>
          </a:xfrm>
        </p:spPr>
        <p:txBody>
          <a:bodyPr>
            <a:normAutofit/>
          </a:bodyPr>
          <a:lstStyle/>
          <a:p>
            <a:r>
              <a:rPr lang="en-US" dirty="0"/>
              <a:t>Integration Account pricing model</a:t>
            </a:r>
          </a:p>
        </p:txBody>
      </p:sp>
    </p:spTree>
    <p:extLst>
      <p:ext uri="{BB962C8B-B14F-4D97-AF65-F5344CB8AC3E}">
        <p14:creationId xmlns:p14="http://schemas.microsoft.com/office/powerpoint/2010/main" val="4190075215"/>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l="20120" r="20120"/>
          <a:stretch>
            <a:fillRect/>
          </a:stretch>
        </p:blipFill>
        <p:spPr/>
      </p:pic>
      <p:sp>
        <p:nvSpPr>
          <p:cNvPr id="6" name="Title 1"/>
          <p:cNvSpPr>
            <a:spLocks noGrp="1"/>
          </p:cNvSpPr>
          <p:nvPr>
            <p:ph type="title"/>
          </p:nvPr>
        </p:nvSpPr>
        <p:spPr>
          <a:xfrm>
            <a:off x="36905" y="607455"/>
            <a:ext cx="5752059" cy="635367"/>
          </a:xfrm>
        </p:spPr>
        <p:txBody>
          <a:bodyPr/>
          <a:lstStyle/>
          <a:p>
            <a:r>
              <a:rPr lang="en-US" sz="3921" dirty="0"/>
              <a:t>Demonstration</a:t>
            </a:r>
            <a:endParaRPr lang="en-US" sz="3921" dirty="0">
              <a:solidFill>
                <a:schemeClr val="accent3"/>
              </a:solidFill>
            </a:endParaRPr>
          </a:p>
        </p:txBody>
      </p:sp>
      <p:sp>
        <p:nvSpPr>
          <p:cNvPr id="7" name="Title 1"/>
          <p:cNvSpPr txBox="1">
            <a:spLocks/>
          </p:cNvSpPr>
          <p:nvPr/>
        </p:nvSpPr>
        <p:spPr>
          <a:xfrm>
            <a:off x="287115" y="2449982"/>
            <a:ext cx="5656145" cy="568833"/>
          </a:xfrm>
          <a:prstGeom prst="rect">
            <a:avLst/>
          </a:prstGeom>
        </p:spPr>
        <p:txBody>
          <a:bodyPr vert="horz" wrap="square" lIns="143428" tIns="89642" rIns="143428" bIns="89642"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600"/>
              </a:spcBef>
            </a:pPr>
            <a:r>
              <a:rPr lang="en-US" sz="2800" dirty="0"/>
              <a:t>Creating an Integration account</a:t>
            </a:r>
            <a:endParaRPr lang="en-US" sz="2800" dirty="0">
              <a:solidFill>
                <a:schemeClr val="tx1"/>
              </a:solidFill>
            </a:endParaRPr>
          </a:p>
        </p:txBody>
      </p:sp>
    </p:spTree>
    <p:extLst>
      <p:ext uri="{BB962C8B-B14F-4D97-AF65-F5344CB8AC3E}">
        <p14:creationId xmlns:p14="http://schemas.microsoft.com/office/powerpoint/2010/main" val="287838969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p:cNvSpPr>
            <a:spLocks noGrp="1"/>
          </p:cNvSpPr>
          <p:nvPr>
            <p:ph type="title"/>
          </p:nvPr>
        </p:nvSpPr>
        <p:spPr>
          <a:xfrm>
            <a:off x="36905" y="463474"/>
            <a:ext cx="5752059" cy="923330"/>
          </a:xfrm>
        </p:spPr>
        <p:txBody>
          <a:bodyPr/>
          <a:lstStyle/>
          <a:p>
            <a:pPr algn="ctr"/>
            <a:r>
              <a:rPr lang="en-US" sz="6000" dirty="0"/>
              <a:t>Lab</a:t>
            </a:r>
            <a:endParaRPr lang="en-US" sz="6000" dirty="0">
              <a:solidFill>
                <a:schemeClr val="accent3"/>
              </a:solidFill>
            </a:endParaRPr>
          </a:p>
        </p:txBody>
      </p:sp>
      <p:sp>
        <p:nvSpPr>
          <p:cNvPr id="7" name="Title 1"/>
          <p:cNvSpPr txBox="1">
            <a:spLocks/>
          </p:cNvSpPr>
          <p:nvPr/>
        </p:nvSpPr>
        <p:spPr>
          <a:xfrm>
            <a:off x="292026" y="2521230"/>
            <a:ext cx="5378548" cy="1178231"/>
          </a:xfrm>
          <a:prstGeom prst="rect">
            <a:avLst/>
          </a:prstGeom>
        </p:spPr>
        <p:txBody>
          <a:bodyPr vert="horz" wrap="square" lIns="143428" tIns="89642" rIns="143428" bIns="89642"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3600" dirty="0"/>
              <a:t>Enterprise Integration with Logic Apps</a:t>
            </a:r>
            <a:endParaRPr lang="en-US" sz="3529" dirty="0">
              <a:solidFill>
                <a:schemeClr val="tx1"/>
              </a:solidFill>
            </a:endParaRPr>
          </a:p>
        </p:txBody>
      </p:sp>
      <p:pic>
        <p:nvPicPr>
          <p:cNvPr id="5" name="Picture Placeholder 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9415" r="19415"/>
          <a:stretch>
            <a:fillRect/>
          </a:stretch>
        </p:blipFill>
        <p:spPr>
          <a:xfrm>
            <a:off x="6097588" y="0"/>
            <a:ext cx="6094412" cy="6856413"/>
          </a:xfrm>
        </p:spPr>
      </p:pic>
    </p:spTree>
    <p:extLst>
      <p:ext uri="{BB962C8B-B14F-4D97-AF65-F5344CB8AC3E}">
        <p14:creationId xmlns:p14="http://schemas.microsoft.com/office/powerpoint/2010/main" val="3021400982"/>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p:cNvSpPr>
            <a:spLocks noGrp="1"/>
          </p:cNvSpPr>
          <p:nvPr>
            <p:ph type="title"/>
          </p:nvPr>
        </p:nvSpPr>
        <p:spPr>
          <a:xfrm>
            <a:off x="269303" y="2084378"/>
            <a:ext cx="6276530" cy="3585660"/>
          </a:xfrm>
        </p:spPr>
        <p:txBody>
          <a:bodyPr/>
          <a:lstStyle/>
          <a:p>
            <a:r>
              <a:rPr lang="en-US" sz="3921" dirty="0"/>
              <a:t>Introduction to Logic Apps</a:t>
            </a:r>
            <a:br>
              <a:rPr lang="en-US" sz="3921" dirty="0"/>
            </a:br>
            <a:br>
              <a:rPr lang="en-US" sz="3921" dirty="0"/>
            </a:br>
            <a:r>
              <a:rPr lang="en-US" sz="3921" i="1" dirty="0"/>
              <a:t>Integrated Service Environment</a:t>
            </a:r>
            <a:endParaRPr lang="en-US" sz="3137" i="1" dirty="0"/>
          </a:p>
        </p:txBody>
      </p:sp>
    </p:spTree>
    <p:extLst>
      <p:ext uri="{BB962C8B-B14F-4D97-AF65-F5344CB8AC3E}">
        <p14:creationId xmlns:p14="http://schemas.microsoft.com/office/powerpoint/2010/main" val="2589850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71A536-E0E4-40D5-834D-877BABEA3DE9}"/>
              </a:ext>
            </a:extLst>
          </p:cNvPr>
          <p:cNvSpPr>
            <a:spLocks noGrp="1"/>
          </p:cNvSpPr>
          <p:nvPr>
            <p:ph type="body" sz="quarter" idx="10"/>
          </p:nvPr>
        </p:nvSpPr>
        <p:spPr>
          <a:xfrm>
            <a:off x="720762" y="871871"/>
            <a:ext cx="10204504" cy="4776179"/>
          </a:xfrm>
        </p:spPr>
        <p:txBody>
          <a:bodyPr/>
          <a:lstStyle/>
          <a:p>
            <a:r>
              <a:rPr lang="en-US" dirty="0"/>
              <a:t>Used for scenarios where your logic apps and integration accounts need access to an Azure Virtual Network</a:t>
            </a:r>
          </a:p>
          <a:p>
            <a:r>
              <a:rPr lang="en-US" dirty="0"/>
              <a:t>A private and isolated environment that uses dedicated storage and other resources</a:t>
            </a:r>
          </a:p>
          <a:p>
            <a:r>
              <a:rPr lang="en-US" dirty="0"/>
              <a:t>Dedicated resources reduces impact that may be caused by other Azure tenants</a:t>
            </a:r>
          </a:p>
          <a:p>
            <a:r>
              <a:rPr lang="en-US" dirty="0"/>
              <a:t>Azure injects the ISE into your virtual network, you can then create your logic apps in the ISE</a:t>
            </a:r>
          </a:p>
          <a:p>
            <a:r>
              <a:rPr lang="en-US" dirty="0"/>
              <a:t>An ISE increases:</a:t>
            </a:r>
          </a:p>
          <a:p>
            <a:pPr lvl="1">
              <a:buFont typeface="Arial" panose="020B0604020202020204" pitchFamily="34" charset="0"/>
              <a:buChar char="•"/>
            </a:pPr>
            <a:r>
              <a:rPr lang="en-US" dirty="0"/>
              <a:t>Run duration</a:t>
            </a:r>
          </a:p>
          <a:p>
            <a:pPr lvl="1">
              <a:buFont typeface="Arial" panose="020B0604020202020204" pitchFamily="34" charset="0"/>
              <a:buChar char="•"/>
            </a:pPr>
            <a:r>
              <a:rPr lang="en-US" dirty="0"/>
              <a:t>Storage retention</a:t>
            </a:r>
          </a:p>
          <a:p>
            <a:pPr lvl="1">
              <a:buFont typeface="Arial" panose="020B0604020202020204" pitchFamily="34" charset="0"/>
              <a:buChar char="•"/>
            </a:pPr>
            <a:r>
              <a:rPr lang="en-US" dirty="0"/>
              <a:t>Http request and response timeouts</a:t>
            </a:r>
          </a:p>
          <a:p>
            <a:pPr lvl="1">
              <a:buFont typeface="Arial" panose="020B0604020202020204" pitchFamily="34" charset="0"/>
              <a:buChar char="•"/>
            </a:pPr>
            <a:r>
              <a:rPr lang="en-US" dirty="0"/>
              <a:t>Message sizes</a:t>
            </a:r>
          </a:p>
          <a:p>
            <a:pPr lvl="1">
              <a:buFont typeface="Arial" panose="020B0604020202020204" pitchFamily="34" charset="0"/>
              <a:buChar char="•"/>
            </a:pPr>
            <a:r>
              <a:rPr lang="en-US" dirty="0"/>
              <a:t>Custom connector requests</a:t>
            </a:r>
          </a:p>
        </p:txBody>
      </p:sp>
      <p:sp>
        <p:nvSpPr>
          <p:cNvPr id="3" name="Title 2">
            <a:extLst>
              <a:ext uri="{FF2B5EF4-FFF2-40B4-BE49-F238E27FC236}">
                <a16:creationId xmlns:a16="http://schemas.microsoft.com/office/drawing/2014/main" id="{113AC7ED-7C23-4907-9697-042617CD8238}"/>
              </a:ext>
            </a:extLst>
          </p:cNvPr>
          <p:cNvSpPr>
            <a:spLocks noGrp="1"/>
          </p:cNvSpPr>
          <p:nvPr>
            <p:ph type="title"/>
          </p:nvPr>
        </p:nvSpPr>
        <p:spPr>
          <a:xfrm>
            <a:off x="487325" y="226903"/>
            <a:ext cx="10515600" cy="644968"/>
          </a:xfrm>
        </p:spPr>
        <p:txBody>
          <a:bodyPr>
            <a:normAutofit/>
          </a:bodyPr>
          <a:lstStyle/>
          <a:p>
            <a:r>
              <a:rPr lang="en-US" dirty="0"/>
              <a:t>Integration Service Environment</a:t>
            </a:r>
          </a:p>
        </p:txBody>
      </p:sp>
    </p:spTree>
    <p:extLst>
      <p:ext uri="{BB962C8B-B14F-4D97-AF65-F5344CB8AC3E}">
        <p14:creationId xmlns:p14="http://schemas.microsoft.com/office/powerpoint/2010/main" val="2589027394"/>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71A536-E0E4-40D5-834D-877BABEA3DE9}"/>
              </a:ext>
            </a:extLst>
          </p:cNvPr>
          <p:cNvSpPr>
            <a:spLocks noGrp="1"/>
          </p:cNvSpPr>
          <p:nvPr>
            <p:ph type="body" sz="quarter" idx="10"/>
          </p:nvPr>
        </p:nvSpPr>
        <p:spPr>
          <a:xfrm>
            <a:off x="1151068" y="1189177"/>
            <a:ext cx="10204504" cy="2561727"/>
          </a:xfrm>
        </p:spPr>
        <p:txBody>
          <a:bodyPr/>
          <a:lstStyle/>
          <a:p>
            <a:r>
              <a:rPr lang="en-US" dirty="0"/>
              <a:t>Azure Blob Storage, File Storage and Table Storage</a:t>
            </a:r>
          </a:p>
          <a:p>
            <a:r>
              <a:rPr lang="en-US" dirty="0"/>
              <a:t>Azure Queues, Azure Service Bus, Azure Event Hubs and IBM MQ</a:t>
            </a:r>
          </a:p>
          <a:p>
            <a:r>
              <a:rPr lang="en-US" dirty="0"/>
              <a:t>FTP and SFTP-SSH</a:t>
            </a:r>
          </a:p>
          <a:p>
            <a:r>
              <a:rPr lang="en-US" dirty="0"/>
              <a:t>SQL Server, SQL Data Warehouse, Azure Cosmos DB</a:t>
            </a:r>
          </a:p>
          <a:p>
            <a:r>
              <a:rPr lang="en-US" dirty="0"/>
              <a:t>AS2, X12 and EDIFACT</a:t>
            </a:r>
          </a:p>
          <a:p>
            <a:r>
              <a:rPr lang="en-US" dirty="0"/>
              <a:t>Built in triggers and actions always run in the same ISE as your logic app</a:t>
            </a:r>
          </a:p>
        </p:txBody>
      </p:sp>
      <p:sp>
        <p:nvSpPr>
          <p:cNvPr id="3" name="Title 2">
            <a:extLst>
              <a:ext uri="{FF2B5EF4-FFF2-40B4-BE49-F238E27FC236}">
                <a16:creationId xmlns:a16="http://schemas.microsoft.com/office/drawing/2014/main" id="{113AC7ED-7C23-4907-9697-042617CD8238}"/>
              </a:ext>
            </a:extLst>
          </p:cNvPr>
          <p:cNvSpPr>
            <a:spLocks noGrp="1"/>
          </p:cNvSpPr>
          <p:nvPr>
            <p:ph type="title"/>
          </p:nvPr>
        </p:nvSpPr>
        <p:spPr>
          <a:xfrm>
            <a:off x="487325" y="226903"/>
            <a:ext cx="10515600" cy="644968"/>
          </a:xfrm>
        </p:spPr>
        <p:txBody>
          <a:bodyPr>
            <a:normAutofit/>
          </a:bodyPr>
          <a:lstStyle/>
          <a:p>
            <a:r>
              <a:rPr lang="en-US" dirty="0"/>
              <a:t>ISE specific connectors</a:t>
            </a:r>
          </a:p>
        </p:txBody>
      </p:sp>
    </p:spTree>
    <p:extLst>
      <p:ext uri="{BB962C8B-B14F-4D97-AF65-F5344CB8AC3E}">
        <p14:creationId xmlns:p14="http://schemas.microsoft.com/office/powerpoint/2010/main" val="146829461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71A536-E0E4-40D5-834D-877BABEA3DE9}"/>
              </a:ext>
            </a:extLst>
          </p:cNvPr>
          <p:cNvSpPr>
            <a:spLocks noGrp="1"/>
          </p:cNvSpPr>
          <p:nvPr>
            <p:ph type="body" sz="quarter" idx="10"/>
          </p:nvPr>
        </p:nvSpPr>
        <p:spPr>
          <a:xfrm>
            <a:off x="798421" y="1049328"/>
            <a:ext cx="10204504" cy="3309624"/>
          </a:xfrm>
        </p:spPr>
        <p:txBody>
          <a:bodyPr/>
          <a:lstStyle/>
          <a:p>
            <a:r>
              <a:rPr lang="en-US" dirty="0"/>
              <a:t>You need to create a Virtual Network and this network needs 4 empty subnets</a:t>
            </a:r>
          </a:p>
          <a:p>
            <a:r>
              <a:rPr lang="en-US" dirty="0"/>
              <a:t>If you’re going to use a custom DNS, you need to set this up ahead of time</a:t>
            </a:r>
          </a:p>
          <a:p>
            <a:r>
              <a:rPr lang="en-US" dirty="0"/>
              <a:t>A variety of ports will need to be opened to allow traffic from the virtual network to the ISE environment</a:t>
            </a:r>
          </a:p>
          <a:p>
            <a:r>
              <a:rPr lang="en-US" dirty="0"/>
              <a:t>For all of the above, you need to work with your IT/Operations/Networking team to secure IP address ranges, port permissions</a:t>
            </a:r>
          </a:p>
          <a:p>
            <a:r>
              <a:rPr lang="en-US" dirty="0"/>
              <a:t>An ISE is expensive!</a:t>
            </a:r>
          </a:p>
          <a:p>
            <a:pPr lvl="1">
              <a:buFont typeface="Arial" panose="020B0604020202020204" pitchFamily="34" charset="0"/>
              <a:buChar char="•"/>
            </a:pPr>
            <a:r>
              <a:rPr lang="en-US" dirty="0"/>
              <a:t>Developer ~ $1.03 per hour</a:t>
            </a:r>
          </a:p>
          <a:p>
            <a:pPr lvl="1">
              <a:buFont typeface="Arial" panose="020B0604020202020204" pitchFamily="34" charset="0"/>
              <a:buChar char="•"/>
            </a:pPr>
            <a:r>
              <a:rPr lang="en-US" dirty="0"/>
              <a:t>Premium ~ $6.64 per hour + scaling unit costs</a:t>
            </a:r>
          </a:p>
        </p:txBody>
      </p:sp>
      <p:sp>
        <p:nvSpPr>
          <p:cNvPr id="3" name="Title 2">
            <a:extLst>
              <a:ext uri="{FF2B5EF4-FFF2-40B4-BE49-F238E27FC236}">
                <a16:creationId xmlns:a16="http://schemas.microsoft.com/office/drawing/2014/main" id="{113AC7ED-7C23-4907-9697-042617CD8238}"/>
              </a:ext>
            </a:extLst>
          </p:cNvPr>
          <p:cNvSpPr>
            <a:spLocks noGrp="1"/>
          </p:cNvSpPr>
          <p:nvPr>
            <p:ph type="title"/>
          </p:nvPr>
        </p:nvSpPr>
        <p:spPr>
          <a:xfrm>
            <a:off x="487325" y="226903"/>
            <a:ext cx="10515600" cy="644968"/>
          </a:xfrm>
        </p:spPr>
        <p:txBody>
          <a:bodyPr>
            <a:normAutofit/>
          </a:bodyPr>
          <a:lstStyle/>
          <a:p>
            <a:r>
              <a:rPr lang="en-US" dirty="0"/>
              <a:t>ISE - things to think about</a:t>
            </a:r>
          </a:p>
        </p:txBody>
      </p:sp>
    </p:spTree>
    <p:extLst>
      <p:ext uri="{BB962C8B-B14F-4D97-AF65-F5344CB8AC3E}">
        <p14:creationId xmlns:p14="http://schemas.microsoft.com/office/powerpoint/2010/main" val="228544371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Text Placeholder 2"/>
          <p:cNvSpPr>
            <a:spLocks noGrp="1"/>
          </p:cNvSpPr>
          <p:nvPr>
            <p:ph type="body" sz="quarter" idx="11"/>
          </p:nvPr>
        </p:nvSpPr>
        <p:spPr>
          <a:xfrm>
            <a:off x="269240" y="1222732"/>
            <a:ext cx="11655840" cy="3159263"/>
          </a:xfrm>
        </p:spPr>
        <p:txBody>
          <a:bodyPr>
            <a:normAutofit lnSpcReduction="10000"/>
          </a:bodyPr>
          <a:lstStyle/>
          <a:p>
            <a:pPr marL="342900" indent="-342900">
              <a:buFont typeface="Arial" panose="020B0604020202020204" pitchFamily="34" charset="0"/>
              <a:buChar char="•"/>
            </a:pPr>
            <a:r>
              <a:rPr lang="en-US" dirty="0"/>
              <a:t>Logic Apps Documentation</a:t>
            </a:r>
          </a:p>
          <a:p>
            <a:pPr lvl="3"/>
            <a:r>
              <a:rPr lang="en-US" sz="1800" dirty="0">
                <a:hlinkClick r:id="rId3"/>
              </a:rPr>
              <a:t>https://docs.microsoft.com/en-us/azure/logic-apps/ </a:t>
            </a:r>
            <a:endParaRPr lang="en-US" sz="1800" dirty="0"/>
          </a:p>
          <a:p>
            <a:pPr lvl="3"/>
            <a:r>
              <a:rPr lang="en-US" sz="1800" dirty="0">
                <a:hlinkClick r:id="rId3"/>
              </a:rPr>
              <a:t>http://aka.ms/ServiceFabric</a:t>
            </a:r>
            <a:endParaRPr lang="en-US" sz="1800" dirty="0"/>
          </a:p>
          <a:p>
            <a:pPr marL="342900" indent="-342900">
              <a:buFont typeface="Arial" panose="020B0604020202020204" pitchFamily="34" charset="0"/>
              <a:buChar char="•"/>
            </a:pPr>
            <a:r>
              <a:rPr lang="en-US" dirty="0"/>
              <a:t>Logic Apps Team blog</a:t>
            </a:r>
          </a:p>
          <a:p>
            <a:pPr lvl="3"/>
            <a:r>
              <a:rPr lang="en-US" sz="1800" dirty="0">
                <a:hlinkClick r:id="rId4"/>
              </a:rPr>
              <a:t>https://blogs.msdn.microsoft.com/logicapps/</a:t>
            </a:r>
            <a:endParaRPr lang="en-US" sz="1800" dirty="0"/>
          </a:p>
          <a:p>
            <a:pPr marL="342900" indent="-342900">
              <a:buFont typeface="Arial" panose="020B0604020202020204" pitchFamily="34" charset="0"/>
              <a:buChar char="•"/>
            </a:pPr>
            <a:r>
              <a:rPr lang="en-US" dirty="0"/>
              <a:t>Logic Apps Videos</a:t>
            </a:r>
          </a:p>
          <a:p>
            <a:pPr marL="505773" lvl="4">
              <a:spcBef>
                <a:spcPts val="1000"/>
              </a:spcBef>
            </a:pPr>
            <a:r>
              <a:rPr lang="en-US" sz="1800" dirty="0">
                <a:hlinkClick r:id="rId5"/>
              </a:rPr>
              <a:t>https://www.youtube.com/channel/UCbJQweD96Y7n-ebKpdLDJww</a:t>
            </a:r>
            <a:endParaRPr lang="en-US" sz="1800" dirty="0"/>
          </a:p>
          <a:p>
            <a:pPr marL="285750" lvl="2" indent="-285750">
              <a:spcBef>
                <a:spcPts val="1000"/>
              </a:spcBef>
              <a:buFont typeface="Arial" panose="020B0604020202020204" pitchFamily="34" charset="0"/>
              <a:buChar char="•"/>
            </a:pPr>
            <a:r>
              <a:rPr lang="en-US" dirty="0"/>
              <a:t>Logic Apps limits and configuration </a:t>
            </a:r>
          </a:p>
          <a:p>
            <a:pPr marL="247440" lvl="3">
              <a:spcBef>
                <a:spcPts val="1000"/>
              </a:spcBef>
            </a:pPr>
            <a:r>
              <a:rPr lang="en-US" sz="1800" dirty="0">
                <a:hlinkClick r:id="rId6"/>
              </a:rPr>
              <a:t>https://docs.microsoft.com/en-us/azure/logic-apps/logic-apps-limits-and-config</a:t>
            </a:r>
            <a:r>
              <a:rPr lang="en-US" sz="1800" dirty="0"/>
              <a:t> </a:t>
            </a:r>
          </a:p>
          <a:p>
            <a:endParaRPr lang="en-US" dirty="0"/>
          </a:p>
        </p:txBody>
      </p:sp>
    </p:spTree>
    <p:extLst>
      <p:ext uri="{BB962C8B-B14F-4D97-AF65-F5344CB8AC3E}">
        <p14:creationId xmlns:p14="http://schemas.microsoft.com/office/powerpoint/2010/main" val="194666629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C129C-3AE7-4EDD-A63B-FC572B1BE844}"/>
              </a:ext>
            </a:extLst>
          </p:cNvPr>
          <p:cNvSpPr>
            <a:spLocks noGrp="1"/>
          </p:cNvSpPr>
          <p:nvPr>
            <p:ph type="title"/>
          </p:nvPr>
        </p:nvSpPr>
        <p:spPr/>
        <p:txBody>
          <a:bodyPr/>
          <a:lstStyle/>
          <a:p>
            <a:r>
              <a:rPr lang="en-US" dirty="0"/>
              <a:t>Example uses of Logic apps</a:t>
            </a:r>
          </a:p>
        </p:txBody>
      </p:sp>
      <p:sp>
        <p:nvSpPr>
          <p:cNvPr id="3" name="Text Placeholder 2">
            <a:extLst>
              <a:ext uri="{FF2B5EF4-FFF2-40B4-BE49-F238E27FC236}">
                <a16:creationId xmlns:a16="http://schemas.microsoft.com/office/drawing/2014/main" id="{04175782-88AF-4EF5-A201-5F621F68D2A4}"/>
              </a:ext>
            </a:extLst>
          </p:cNvPr>
          <p:cNvSpPr>
            <a:spLocks noGrp="1"/>
          </p:cNvSpPr>
          <p:nvPr>
            <p:ph type="body" sz="quarter" idx="11"/>
          </p:nvPr>
        </p:nvSpPr>
        <p:spPr>
          <a:xfrm>
            <a:off x="981622" y="1307793"/>
            <a:ext cx="9289430" cy="4081788"/>
          </a:xfrm>
        </p:spPr>
        <p:txBody>
          <a:bodyPr>
            <a:normAutofit fontScale="92500"/>
          </a:bodyPr>
          <a:lstStyle/>
          <a:p>
            <a:pPr marL="342900" indent="-342900">
              <a:spcBef>
                <a:spcPts val="1200"/>
              </a:spcBef>
              <a:buFont typeface="Arial" panose="020B0604020202020204" pitchFamily="34" charset="0"/>
              <a:buChar char="•"/>
            </a:pPr>
            <a:r>
              <a:rPr lang="en-US" sz="2400" dirty="0"/>
              <a:t>Process and route orders across on-premises systems and cloud services</a:t>
            </a:r>
          </a:p>
          <a:p>
            <a:pPr marL="342900" indent="-342900">
              <a:spcBef>
                <a:spcPts val="1200"/>
              </a:spcBef>
              <a:buFont typeface="Arial" panose="020B0604020202020204" pitchFamily="34" charset="0"/>
              <a:buChar char="•"/>
            </a:pPr>
            <a:r>
              <a:rPr lang="en-US" sz="2400" dirty="0"/>
              <a:t>Move uploaded files from an SFTP or FTP server to Azure Storage</a:t>
            </a:r>
          </a:p>
          <a:p>
            <a:pPr marL="342900" indent="-342900">
              <a:spcBef>
                <a:spcPts val="1200"/>
              </a:spcBef>
              <a:buFont typeface="Arial" panose="020B0604020202020204" pitchFamily="34" charset="0"/>
              <a:buChar char="•"/>
            </a:pPr>
            <a:r>
              <a:rPr lang="en-US" sz="2400" dirty="0"/>
              <a:t>Send email notifications with Office 365 when events happen in various systems, apps, and services</a:t>
            </a:r>
          </a:p>
          <a:p>
            <a:pPr marL="342900" indent="-342900">
              <a:spcBef>
                <a:spcPts val="1200"/>
              </a:spcBef>
              <a:buFont typeface="Arial" panose="020B0604020202020204" pitchFamily="34" charset="0"/>
              <a:buChar char="•"/>
            </a:pPr>
            <a:r>
              <a:rPr lang="en-US" sz="2400" dirty="0"/>
              <a:t>Monitor tweets for a specific subject, analyze the sentiment, and create alerts or tasks for items that need review</a:t>
            </a:r>
          </a:p>
          <a:p>
            <a:pPr marL="342900" indent="-342900">
              <a:spcBef>
                <a:spcPts val="1200"/>
              </a:spcBef>
              <a:buFont typeface="Arial" panose="020B0604020202020204" pitchFamily="34" charset="0"/>
              <a:buChar char="•"/>
            </a:pPr>
            <a:r>
              <a:rPr lang="en-US" sz="2400" dirty="0"/>
              <a:t>Respond to Webhook calls</a:t>
            </a:r>
          </a:p>
          <a:p>
            <a:pPr marL="342900" indent="-342900">
              <a:spcBef>
                <a:spcPts val="1200"/>
              </a:spcBef>
              <a:buFont typeface="Arial" panose="020B0604020202020204" pitchFamily="34" charset="0"/>
              <a:buChar char="•"/>
            </a:pPr>
            <a:r>
              <a:rPr lang="en-US" sz="2400" dirty="0"/>
              <a:t>Process batch operations</a:t>
            </a:r>
          </a:p>
          <a:p>
            <a:pPr marL="342900" indent="-342900">
              <a:spcBef>
                <a:spcPts val="1200"/>
              </a:spcBef>
              <a:buFont typeface="Arial" panose="020B0604020202020204" pitchFamily="34" charset="0"/>
              <a:buChar char="•"/>
            </a:pPr>
            <a:r>
              <a:rPr lang="en-US" sz="2400" dirty="0"/>
              <a:t>Integration of business partners with EDI, AS2</a:t>
            </a:r>
          </a:p>
          <a:p>
            <a:endParaRPr lang="en-US" dirty="0"/>
          </a:p>
        </p:txBody>
      </p:sp>
    </p:spTree>
    <p:extLst>
      <p:ext uri="{BB962C8B-B14F-4D97-AF65-F5344CB8AC3E}">
        <p14:creationId xmlns:p14="http://schemas.microsoft.com/office/powerpoint/2010/main" val="2161690393"/>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18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553998"/>
          </a:xfrm>
        </p:spPr>
        <p:txBody>
          <a:bodyPr/>
          <a:lstStyle/>
          <a:p>
            <a:r>
              <a:rPr lang="en-US" dirty="0">
                <a:solidFill>
                  <a:srgbClr val="0070C0"/>
                </a:solidFill>
                <a:latin typeface="Segoe UI Semilight" panose="020B0402040204020203" pitchFamily="34" charset="0"/>
                <a:cs typeface="Segoe UI Semilight" panose="020B0402040204020203" pitchFamily="34" charset="0"/>
              </a:rPr>
              <a:t>Microsoft Enterprise Integration Platform</a:t>
            </a:r>
          </a:p>
        </p:txBody>
      </p:sp>
      <p:graphicFrame>
        <p:nvGraphicFramePr>
          <p:cNvPr id="3" name="Table 2"/>
          <p:cNvGraphicFramePr>
            <a:graphicFrameLocks noGrp="1"/>
          </p:cNvGraphicFramePr>
          <p:nvPr/>
        </p:nvGraphicFramePr>
        <p:xfrm>
          <a:off x="3166458" y="2457873"/>
          <a:ext cx="2887160" cy="3455891"/>
        </p:xfrm>
        <a:graphic>
          <a:graphicData uri="http://schemas.openxmlformats.org/drawingml/2006/table">
            <a:tbl>
              <a:tblPr firstRow="1" bandRow="1">
                <a:tableStyleId>{5C22544A-7EE6-4342-B048-85BDC9FD1C3A}</a:tableStyleId>
              </a:tblPr>
              <a:tblGrid>
                <a:gridCol w="2887160">
                  <a:extLst>
                    <a:ext uri="{9D8B030D-6E8A-4147-A177-3AD203B41FA5}">
                      <a16:colId xmlns:a16="http://schemas.microsoft.com/office/drawing/2014/main" val="862505283"/>
                    </a:ext>
                  </a:extLst>
                </a:gridCol>
              </a:tblGrid>
              <a:tr h="896297">
                <a:tc>
                  <a:txBody>
                    <a:bodyPr/>
                    <a:lstStyle/>
                    <a:p>
                      <a:pPr>
                        <a:lnSpc>
                          <a:spcPct val="90000"/>
                        </a:lnSpc>
                      </a:pPr>
                      <a:r>
                        <a:rPr lang="en-US" sz="2400" b="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t>Logic</a:t>
                      </a:r>
                      <a:r>
                        <a:rPr lang="en-US" sz="2400" b="0" baseline="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t> </a:t>
                      </a:r>
                      <a:br>
                        <a:rPr lang="en-US" sz="2400" b="0" baseline="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br>
                      <a:r>
                        <a:rPr lang="en-US" sz="2400" b="0" baseline="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t>Apps</a:t>
                      </a:r>
                      <a:endParaRPr lang="en-US" sz="2400" b="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endParaRPr>
                    </a:p>
                  </a:txBody>
                  <a:tcPr marL="179259" marR="91414" marT="89630" marB="89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202762852"/>
                  </a:ext>
                </a:extLst>
              </a:tr>
              <a:tr h="2559594">
                <a:tc>
                  <a:txBody>
                    <a:bodyPr/>
                    <a:lstStyle/>
                    <a:p>
                      <a:pPr marL="0" indent="0">
                        <a:lnSpc>
                          <a:spcPct val="90000"/>
                        </a:lnSpc>
                        <a:spcBef>
                          <a:spcPts val="2400"/>
                        </a:spcBef>
                        <a:buFont typeface="Arial" panose="020B0604020202020204" pitchFamily="34" charset="0"/>
                        <a:buNone/>
                      </a:pPr>
                      <a:r>
                        <a:rPr lang="en-US" sz="1800" dirty="0">
                          <a:gradFill>
                            <a:gsLst>
                              <a:gs pos="2899">
                                <a:schemeClr val="tx1"/>
                              </a:gs>
                              <a:gs pos="18116">
                                <a:schemeClr val="tx1"/>
                              </a:gs>
                            </a:gsLst>
                            <a:lin ang="5400000" scaled="0"/>
                          </a:gradFill>
                        </a:rPr>
                        <a:t>Connect</a:t>
                      </a:r>
                      <a:r>
                        <a:rPr lang="en-US" sz="1800" baseline="0" dirty="0">
                          <a:gradFill>
                            <a:gsLst>
                              <a:gs pos="2899">
                                <a:schemeClr val="tx1"/>
                              </a:gs>
                              <a:gs pos="18116">
                                <a:schemeClr val="tx1"/>
                              </a:gs>
                            </a:gsLst>
                            <a:lin ang="5400000" scaled="0"/>
                          </a:gradFill>
                        </a:rPr>
                        <a:t> SaaS applications </a:t>
                      </a:r>
                    </a:p>
                    <a:p>
                      <a:pPr marL="0" indent="0">
                        <a:lnSpc>
                          <a:spcPct val="90000"/>
                        </a:lnSpc>
                        <a:spcBef>
                          <a:spcPts val="2400"/>
                        </a:spcBef>
                        <a:buFont typeface="Arial" panose="020B0604020202020204" pitchFamily="34" charset="0"/>
                        <a:buNone/>
                      </a:pPr>
                      <a:r>
                        <a:rPr lang="en-US" sz="1800" baseline="0" dirty="0" err="1">
                          <a:gradFill>
                            <a:gsLst>
                              <a:gs pos="2899">
                                <a:schemeClr val="tx1"/>
                              </a:gs>
                              <a:gs pos="18116">
                                <a:schemeClr val="tx1"/>
                              </a:gs>
                            </a:gsLst>
                            <a:lin ang="5400000" scaled="0"/>
                          </a:gradFill>
                        </a:rPr>
                        <a:t>Serverless</a:t>
                      </a:r>
                      <a:r>
                        <a:rPr lang="en-US" sz="1800" baseline="0" dirty="0">
                          <a:gradFill>
                            <a:gsLst>
                              <a:gs pos="2899">
                                <a:schemeClr val="tx1"/>
                              </a:gs>
                              <a:gs pos="18116">
                                <a:schemeClr val="tx1"/>
                              </a:gs>
                            </a:gsLst>
                            <a:lin ang="5400000" scaled="0"/>
                          </a:gradFill>
                        </a:rPr>
                        <a:t> compute, auto scaling, fully managed</a:t>
                      </a:r>
                    </a:p>
                    <a:p>
                      <a:pPr marL="0" indent="0">
                        <a:lnSpc>
                          <a:spcPct val="90000"/>
                        </a:lnSpc>
                        <a:spcBef>
                          <a:spcPts val="2400"/>
                        </a:spcBef>
                        <a:buFont typeface="Arial" panose="020B0604020202020204" pitchFamily="34" charset="0"/>
                        <a:buNone/>
                      </a:pPr>
                      <a:r>
                        <a:rPr lang="en-US" sz="1800" baseline="0" dirty="0">
                          <a:gradFill>
                            <a:gsLst>
                              <a:gs pos="2899">
                                <a:schemeClr val="tx1"/>
                              </a:gs>
                              <a:gs pos="18116">
                                <a:schemeClr val="tx1"/>
                              </a:gs>
                            </a:gsLst>
                            <a:lin ang="5400000" scaled="0"/>
                          </a:gradFill>
                        </a:rPr>
                        <a:t>Leverage Azure Services</a:t>
                      </a:r>
                    </a:p>
                  </a:txBody>
                  <a:tcPr marL="179259" marR="91414" marT="143407" marB="89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5981791"/>
                  </a:ext>
                </a:extLst>
              </a:tr>
            </a:tbl>
          </a:graphicData>
        </a:graphic>
      </p:graphicFrame>
      <p:graphicFrame>
        <p:nvGraphicFramePr>
          <p:cNvPr id="7" name="Table 6"/>
          <p:cNvGraphicFramePr>
            <a:graphicFrameLocks noGrp="1"/>
          </p:cNvGraphicFramePr>
          <p:nvPr/>
        </p:nvGraphicFramePr>
        <p:xfrm>
          <a:off x="6138379" y="2457873"/>
          <a:ext cx="2887160" cy="3455891"/>
        </p:xfrm>
        <a:graphic>
          <a:graphicData uri="http://schemas.openxmlformats.org/drawingml/2006/table">
            <a:tbl>
              <a:tblPr firstRow="1" bandRow="1">
                <a:tableStyleId>{5C22544A-7EE6-4342-B048-85BDC9FD1C3A}</a:tableStyleId>
              </a:tblPr>
              <a:tblGrid>
                <a:gridCol w="2887160">
                  <a:extLst>
                    <a:ext uri="{9D8B030D-6E8A-4147-A177-3AD203B41FA5}">
                      <a16:colId xmlns:a16="http://schemas.microsoft.com/office/drawing/2014/main" val="245742986"/>
                    </a:ext>
                  </a:extLst>
                </a:gridCol>
              </a:tblGrid>
              <a:tr h="896297">
                <a:tc>
                  <a:txBody>
                    <a:bodyPr/>
                    <a:lstStyle/>
                    <a:p>
                      <a:pPr>
                        <a:lnSpc>
                          <a:spcPct val="90000"/>
                        </a:lnSpc>
                      </a:pPr>
                      <a:r>
                        <a:rPr lang="en-US" sz="2400" b="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t>BizTalk </a:t>
                      </a:r>
                      <a:br>
                        <a:rPr lang="en-US" sz="2400" b="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br>
                      <a:r>
                        <a:rPr lang="en-US" sz="2400" b="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t>Server               </a:t>
                      </a:r>
                    </a:p>
                  </a:txBody>
                  <a:tcPr marL="179259" marR="0" marT="89630" marB="89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202762852"/>
                  </a:ext>
                </a:extLst>
              </a:tr>
              <a:tr h="2559594">
                <a:tc>
                  <a:txBody>
                    <a:bodyPr/>
                    <a:lstStyle/>
                    <a:p>
                      <a:pPr marL="0" indent="0" algn="l" defTabSz="932742" rtl="0" eaLnBrk="1" latinLnBrk="0" hangingPunct="1">
                        <a:lnSpc>
                          <a:spcPct val="90000"/>
                        </a:lnSpc>
                        <a:spcBef>
                          <a:spcPts val="2400"/>
                        </a:spcBef>
                        <a:buFont typeface="Arial" panose="020B0604020202020204" pitchFamily="34" charset="0"/>
                        <a:buNone/>
                      </a:pPr>
                      <a:r>
                        <a:rPr lang="en-US" sz="1800" kern="1200" dirty="0">
                          <a:gradFill>
                            <a:gsLst>
                              <a:gs pos="2899">
                                <a:schemeClr val="tx1"/>
                              </a:gs>
                              <a:gs pos="18116">
                                <a:schemeClr val="tx1"/>
                              </a:gs>
                            </a:gsLst>
                            <a:lin ang="5400000" scaled="0"/>
                          </a:gradFill>
                          <a:latin typeface="+mn-lt"/>
                          <a:ea typeface="+mn-ea"/>
                          <a:cs typeface="+mn-cs"/>
                        </a:rPr>
                        <a:t>Automate mission critical processes</a:t>
                      </a:r>
                    </a:p>
                    <a:p>
                      <a:pPr marL="0" indent="0" algn="l" defTabSz="932742" rtl="0" eaLnBrk="1" latinLnBrk="0" hangingPunct="1">
                        <a:lnSpc>
                          <a:spcPct val="90000"/>
                        </a:lnSpc>
                        <a:spcBef>
                          <a:spcPts val="2400"/>
                        </a:spcBef>
                        <a:buFont typeface="Arial" panose="020B0604020202020204" pitchFamily="34" charset="0"/>
                        <a:buNone/>
                      </a:pPr>
                      <a:r>
                        <a:rPr lang="en-US" sz="1800" kern="1200" dirty="0">
                          <a:gradFill>
                            <a:gsLst>
                              <a:gs pos="2899">
                                <a:schemeClr val="tx1"/>
                              </a:gs>
                              <a:gs pos="18116">
                                <a:schemeClr val="tx1"/>
                              </a:gs>
                            </a:gsLst>
                            <a:lin ang="5400000" scaled="0"/>
                          </a:gradFill>
                          <a:latin typeface="+mn-lt"/>
                          <a:ea typeface="+mn-ea"/>
                          <a:cs typeface="+mn-cs"/>
                        </a:rPr>
                        <a:t>Integrate on-premises LOB to SaaS apps </a:t>
                      </a:r>
                    </a:p>
                    <a:p>
                      <a:pPr marL="0" indent="0" algn="l" defTabSz="932742" rtl="0" eaLnBrk="1" latinLnBrk="0" hangingPunct="1">
                        <a:lnSpc>
                          <a:spcPct val="90000"/>
                        </a:lnSpc>
                        <a:spcBef>
                          <a:spcPts val="2400"/>
                        </a:spcBef>
                        <a:buFont typeface="Arial" panose="020B0604020202020204" pitchFamily="34" charset="0"/>
                        <a:buNone/>
                      </a:pPr>
                      <a:r>
                        <a:rPr lang="en-US" sz="1800" kern="1200" dirty="0">
                          <a:gradFill>
                            <a:gsLst>
                              <a:gs pos="2899">
                                <a:schemeClr val="tx1"/>
                              </a:gs>
                              <a:gs pos="18116">
                                <a:schemeClr val="tx1"/>
                              </a:gs>
                            </a:gsLst>
                            <a:lin ang="5400000" scaled="0"/>
                          </a:gradFill>
                          <a:latin typeface="+mn-lt"/>
                          <a:ea typeface="+mn-ea"/>
                          <a:cs typeface="+mn-cs"/>
                        </a:rPr>
                        <a:t>Support for latest Microsoft Platforms</a:t>
                      </a:r>
                    </a:p>
                  </a:txBody>
                  <a:tcPr marL="179259" marR="0" marT="143407" marB="89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5981791"/>
                  </a:ext>
                </a:extLst>
              </a:tr>
            </a:tbl>
          </a:graphicData>
        </a:graphic>
      </p:graphicFrame>
      <p:graphicFrame>
        <p:nvGraphicFramePr>
          <p:cNvPr id="8" name="Table 7"/>
          <p:cNvGraphicFramePr>
            <a:graphicFrameLocks noGrp="1"/>
          </p:cNvGraphicFramePr>
          <p:nvPr/>
        </p:nvGraphicFramePr>
        <p:xfrm>
          <a:off x="9110303" y="2457873"/>
          <a:ext cx="2887160" cy="3455891"/>
        </p:xfrm>
        <a:graphic>
          <a:graphicData uri="http://schemas.openxmlformats.org/drawingml/2006/table">
            <a:tbl>
              <a:tblPr firstRow="1" bandRow="1">
                <a:tableStyleId>{5C22544A-7EE6-4342-B048-85BDC9FD1C3A}</a:tableStyleId>
              </a:tblPr>
              <a:tblGrid>
                <a:gridCol w="2887160">
                  <a:extLst>
                    <a:ext uri="{9D8B030D-6E8A-4147-A177-3AD203B41FA5}">
                      <a16:colId xmlns:a16="http://schemas.microsoft.com/office/drawing/2014/main" val="3728848810"/>
                    </a:ext>
                  </a:extLst>
                </a:gridCol>
              </a:tblGrid>
              <a:tr h="896297">
                <a:tc>
                  <a:txBody>
                    <a:bodyPr/>
                    <a:lstStyle/>
                    <a:p>
                      <a:pPr>
                        <a:lnSpc>
                          <a:spcPct val="90000"/>
                        </a:lnSpc>
                      </a:pPr>
                      <a:r>
                        <a:rPr lang="en-US" sz="2400" b="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t>Service</a:t>
                      </a:r>
                      <a:r>
                        <a:rPr lang="en-US" sz="2400" b="0" baseline="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t> </a:t>
                      </a:r>
                      <a:br>
                        <a:rPr lang="en-US" sz="2400" b="0" baseline="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br>
                      <a:r>
                        <a:rPr lang="en-US" sz="2400" b="0" baseline="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t>Bus</a:t>
                      </a:r>
                      <a:endParaRPr lang="en-US" sz="2400" b="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endParaRPr>
                    </a:p>
                  </a:txBody>
                  <a:tcPr marL="179259" marR="91414" marT="89630" marB="89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202762852"/>
                  </a:ext>
                </a:extLst>
              </a:tr>
              <a:tr h="2559594">
                <a:tc>
                  <a:txBody>
                    <a:bodyPr/>
                    <a:lstStyle/>
                    <a:p>
                      <a:pPr marL="0" indent="0">
                        <a:lnSpc>
                          <a:spcPct val="90000"/>
                        </a:lnSpc>
                        <a:spcBef>
                          <a:spcPts val="2400"/>
                        </a:spcBef>
                        <a:buFont typeface="Arial" panose="020B0604020202020204" pitchFamily="34" charset="0"/>
                        <a:buNone/>
                      </a:pPr>
                      <a:r>
                        <a:rPr lang="en-US" sz="1800" dirty="0">
                          <a:gradFill>
                            <a:gsLst>
                              <a:gs pos="2899">
                                <a:schemeClr val="tx1"/>
                              </a:gs>
                              <a:gs pos="18116">
                                <a:schemeClr val="tx1"/>
                              </a:gs>
                            </a:gsLst>
                            <a:lin ang="5400000" scaled="0"/>
                          </a:gradFill>
                        </a:rPr>
                        <a:t>Cloud-based</a:t>
                      </a:r>
                      <a:r>
                        <a:rPr lang="en-US" sz="1800" baseline="0" dirty="0">
                          <a:gradFill>
                            <a:gsLst>
                              <a:gs pos="2899">
                                <a:schemeClr val="tx1"/>
                              </a:gs>
                              <a:gs pos="18116">
                                <a:schemeClr val="tx1"/>
                              </a:gs>
                            </a:gsLst>
                            <a:lin ang="5400000" scaled="0"/>
                          </a:gradFill>
                        </a:rPr>
                        <a:t> messaging service</a:t>
                      </a:r>
                    </a:p>
                    <a:p>
                      <a:pPr marL="0" indent="0">
                        <a:lnSpc>
                          <a:spcPct val="90000"/>
                        </a:lnSpc>
                        <a:spcBef>
                          <a:spcPts val="2400"/>
                        </a:spcBef>
                        <a:buFont typeface="Arial" panose="020B0604020202020204" pitchFamily="34" charset="0"/>
                        <a:buNone/>
                      </a:pPr>
                      <a:r>
                        <a:rPr lang="en-US" sz="1800" baseline="0" dirty="0">
                          <a:gradFill>
                            <a:gsLst>
                              <a:gs pos="2899">
                                <a:schemeClr val="tx1"/>
                              </a:gs>
                              <a:gs pos="18116">
                                <a:schemeClr val="tx1"/>
                              </a:gs>
                            </a:gsLst>
                            <a:lin ang="5400000" scaled="0"/>
                          </a:gradFill>
                        </a:rPr>
                        <a:t>Connect to the cloud</a:t>
                      </a:r>
                    </a:p>
                    <a:p>
                      <a:pPr marL="0" indent="0">
                        <a:lnSpc>
                          <a:spcPct val="90000"/>
                        </a:lnSpc>
                        <a:spcBef>
                          <a:spcPts val="2400"/>
                        </a:spcBef>
                        <a:buFont typeface="Arial" panose="020B0604020202020204" pitchFamily="34" charset="0"/>
                        <a:buNone/>
                      </a:pPr>
                      <a:r>
                        <a:rPr lang="en-US" sz="1800" dirty="0">
                          <a:gradFill>
                            <a:gsLst>
                              <a:gs pos="2899">
                                <a:schemeClr val="tx1"/>
                              </a:gs>
                              <a:gs pos="18116">
                                <a:schemeClr val="tx1"/>
                              </a:gs>
                            </a:gsLst>
                            <a:lin ang="5400000" scaled="0"/>
                          </a:gradFill>
                        </a:rPr>
                        <a:t>Secure and predictable</a:t>
                      </a:r>
                      <a:r>
                        <a:rPr lang="en-US" sz="1800" baseline="0" dirty="0">
                          <a:gradFill>
                            <a:gsLst>
                              <a:gs pos="2899">
                                <a:schemeClr val="tx1"/>
                              </a:gs>
                              <a:gs pos="18116">
                                <a:schemeClr val="tx1"/>
                              </a:gs>
                            </a:gsLst>
                            <a:lin ang="5400000" scaled="0"/>
                          </a:gradFill>
                        </a:rPr>
                        <a:t> message delivery</a:t>
                      </a:r>
                      <a:endParaRPr lang="en-US" sz="1800" dirty="0">
                        <a:gradFill>
                          <a:gsLst>
                            <a:gs pos="2899">
                              <a:schemeClr val="tx1"/>
                            </a:gs>
                            <a:gs pos="18116">
                              <a:schemeClr val="tx1"/>
                            </a:gs>
                          </a:gsLst>
                          <a:lin ang="5400000" scaled="0"/>
                        </a:gradFill>
                      </a:endParaRPr>
                    </a:p>
                  </a:txBody>
                  <a:tcPr marL="179259" marR="91414" marT="143407" marB="89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5981791"/>
                  </a:ext>
                </a:extLst>
              </a:tr>
            </a:tbl>
          </a:graphicData>
        </a:graphic>
      </p:graphicFrame>
      <p:pic>
        <p:nvPicPr>
          <p:cNvPr id="11" name="Picture 10"/>
          <p:cNvPicPr>
            <a:picLocks noChangeAspect="1"/>
          </p:cNvPicPr>
          <p:nvPr/>
        </p:nvPicPr>
        <p:blipFill>
          <a:blip r:embed="rId3">
            <a:biLevel thresh="25000"/>
          </a:blip>
          <a:stretch>
            <a:fillRect/>
          </a:stretch>
        </p:blipFill>
        <p:spPr>
          <a:xfrm>
            <a:off x="11168018" y="2645833"/>
            <a:ext cx="495399" cy="495399"/>
          </a:xfrm>
          <a:prstGeom prst="rect">
            <a:avLst/>
          </a:prstGeom>
        </p:spPr>
      </p:pic>
      <p:sp>
        <p:nvSpPr>
          <p:cNvPr id="12" name="Freeform 5"/>
          <p:cNvSpPr>
            <a:spLocks noChangeAspect="1" noEditPoints="1"/>
          </p:cNvSpPr>
          <p:nvPr/>
        </p:nvSpPr>
        <p:spPr bwMode="auto">
          <a:xfrm>
            <a:off x="8410018" y="2564674"/>
            <a:ext cx="308107" cy="576558"/>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bg1"/>
          </a:solidFill>
          <a:ln w="2540">
            <a:solidFill>
              <a:schemeClr val="bg1"/>
            </a:solidFill>
          </a:ln>
        </p:spPr>
        <p:txBody>
          <a:bodyPr vert="horz" wrap="square" lIns="89630" tIns="44814" rIns="89630" bIns="44814" numCol="1" anchor="t" anchorCtr="0" compatLnSpc="1">
            <a:prstTxWarp prst="textNoShape">
              <a:avLst/>
            </a:prstTxWarp>
          </a:bodyPr>
          <a:lstStyle/>
          <a:p>
            <a:pPr defTabSz="896214"/>
            <a:endParaRPr lang="en-US" sz="1765" kern="0" dirty="0">
              <a:solidFill>
                <a:srgbClr val="505050"/>
              </a:solidFill>
            </a:endParaRPr>
          </a:p>
        </p:txBody>
      </p:sp>
      <p:graphicFrame>
        <p:nvGraphicFramePr>
          <p:cNvPr id="6" name="Table 5"/>
          <p:cNvGraphicFramePr>
            <a:graphicFrameLocks noGrp="1"/>
          </p:cNvGraphicFramePr>
          <p:nvPr/>
        </p:nvGraphicFramePr>
        <p:xfrm>
          <a:off x="194537" y="2457873"/>
          <a:ext cx="2887160" cy="3455891"/>
        </p:xfrm>
        <a:graphic>
          <a:graphicData uri="http://schemas.openxmlformats.org/drawingml/2006/table">
            <a:tbl>
              <a:tblPr firstRow="1" bandRow="1">
                <a:tableStyleId>{5C22544A-7EE6-4342-B048-85BDC9FD1C3A}</a:tableStyleId>
              </a:tblPr>
              <a:tblGrid>
                <a:gridCol w="2887160">
                  <a:extLst>
                    <a:ext uri="{9D8B030D-6E8A-4147-A177-3AD203B41FA5}">
                      <a16:colId xmlns:a16="http://schemas.microsoft.com/office/drawing/2014/main" val="2281339759"/>
                    </a:ext>
                  </a:extLst>
                </a:gridCol>
              </a:tblGrid>
              <a:tr h="896297">
                <a:tc>
                  <a:txBody>
                    <a:bodyPr/>
                    <a:lstStyle/>
                    <a:p>
                      <a:pPr>
                        <a:lnSpc>
                          <a:spcPct val="90000"/>
                        </a:lnSpc>
                      </a:pPr>
                      <a:r>
                        <a:rPr lang="en-US" sz="2400" b="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t>API </a:t>
                      </a:r>
                      <a:br>
                        <a:rPr lang="en-US" sz="2400" b="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br>
                      <a:r>
                        <a:rPr lang="en-US" sz="2400" b="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t>Management</a:t>
                      </a:r>
                    </a:p>
                  </a:txBody>
                  <a:tcPr marL="179259" marR="91414" marT="89630" marB="89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202762852"/>
                  </a:ext>
                </a:extLst>
              </a:tr>
              <a:tr h="2559594">
                <a:tc>
                  <a:txBody>
                    <a:bodyPr/>
                    <a:lstStyle/>
                    <a:p>
                      <a:pPr marL="0" indent="0" algn="l" defTabSz="932742" rtl="0" eaLnBrk="1" latinLnBrk="0" hangingPunct="1">
                        <a:lnSpc>
                          <a:spcPct val="90000"/>
                        </a:lnSpc>
                        <a:spcBef>
                          <a:spcPts val="2400"/>
                        </a:spcBef>
                        <a:buFont typeface="Arial" panose="020B0604020202020204" pitchFamily="34" charset="0"/>
                        <a:buNone/>
                      </a:pPr>
                      <a:r>
                        <a:rPr lang="en-US" sz="1800" kern="1200" dirty="0">
                          <a:gradFill>
                            <a:gsLst>
                              <a:gs pos="2899">
                                <a:schemeClr val="tx1"/>
                              </a:gs>
                              <a:gs pos="18116">
                                <a:schemeClr val="tx1"/>
                              </a:gs>
                            </a:gsLst>
                            <a:lin ang="5400000" scaled="0"/>
                          </a:gradFill>
                          <a:latin typeface="+mn-lt"/>
                          <a:ea typeface="+mn-ea"/>
                          <a:cs typeface="+mn-cs"/>
                        </a:rPr>
                        <a:t>Document and catalog LOB APIs</a:t>
                      </a:r>
                    </a:p>
                    <a:p>
                      <a:pPr marL="0" indent="0" algn="l" defTabSz="932742" rtl="0" eaLnBrk="1" latinLnBrk="0" hangingPunct="1">
                        <a:lnSpc>
                          <a:spcPct val="90000"/>
                        </a:lnSpc>
                        <a:spcBef>
                          <a:spcPts val="2400"/>
                        </a:spcBef>
                        <a:buFont typeface="Arial" panose="020B0604020202020204" pitchFamily="34" charset="0"/>
                        <a:buNone/>
                      </a:pPr>
                      <a:r>
                        <a:rPr lang="en-US" sz="1800" kern="1200" dirty="0">
                          <a:gradFill>
                            <a:gsLst>
                              <a:gs pos="2899">
                                <a:schemeClr val="tx1"/>
                              </a:gs>
                              <a:gs pos="18116">
                                <a:schemeClr val="tx1"/>
                              </a:gs>
                            </a:gsLst>
                            <a:lin ang="5400000" scaled="0"/>
                          </a:gradFill>
                          <a:latin typeface="+mn-lt"/>
                          <a:ea typeface="+mn-ea"/>
                          <a:cs typeface="+mn-cs"/>
                        </a:rPr>
                        <a:t>Discover, manage </a:t>
                      </a:r>
                      <a:br>
                        <a:rPr lang="en-US" sz="1800" kern="1200" dirty="0">
                          <a:gradFill>
                            <a:gsLst>
                              <a:gs pos="2899">
                                <a:schemeClr val="tx1"/>
                              </a:gs>
                              <a:gs pos="18116">
                                <a:schemeClr val="tx1"/>
                              </a:gs>
                            </a:gsLst>
                            <a:lin ang="5400000" scaled="0"/>
                          </a:gradFill>
                          <a:latin typeface="+mn-lt"/>
                          <a:ea typeface="+mn-ea"/>
                          <a:cs typeface="+mn-cs"/>
                        </a:rPr>
                      </a:br>
                      <a:r>
                        <a:rPr lang="en-US" sz="1800" kern="1200" dirty="0">
                          <a:gradFill>
                            <a:gsLst>
                              <a:gs pos="2899">
                                <a:schemeClr val="tx1"/>
                              </a:gs>
                              <a:gs pos="18116">
                                <a:schemeClr val="tx1"/>
                              </a:gs>
                            </a:gsLst>
                            <a:lin ang="5400000" scaled="0"/>
                          </a:gradFill>
                          <a:latin typeface="+mn-lt"/>
                          <a:ea typeface="+mn-ea"/>
                          <a:cs typeface="+mn-cs"/>
                        </a:rPr>
                        <a:t>and secure connectivity</a:t>
                      </a:r>
                    </a:p>
                    <a:p>
                      <a:pPr marL="0" indent="0" algn="l" defTabSz="932742" rtl="0" eaLnBrk="1" latinLnBrk="0" hangingPunct="1">
                        <a:lnSpc>
                          <a:spcPct val="90000"/>
                        </a:lnSpc>
                        <a:spcBef>
                          <a:spcPts val="2400"/>
                        </a:spcBef>
                        <a:buFont typeface="Arial" panose="020B0604020202020204" pitchFamily="34" charset="0"/>
                        <a:buNone/>
                      </a:pPr>
                      <a:r>
                        <a:rPr lang="en-US" sz="1800" kern="1200" dirty="0">
                          <a:gradFill>
                            <a:gsLst>
                              <a:gs pos="2899">
                                <a:schemeClr val="tx1"/>
                              </a:gs>
                              <a:gs pos="18116">
                                <a:schemeClr val="tx1"/>
                              </a:gs>
                            </a:gsLst>
                            <a:lin ang="5400000" scaled="0"/>
                          </a:gradFill>
                          <a:latin typeface="+mn-lt"/>
                          <a:ea typeface="+mn-ea"/>
                          <a:cs typeface="+mn-cs"/>
                        </a:rPr>
                        <a:t>Gain insights, measure and monetize</a:t>
                      </a:r>
                    </a:p>
                  </a:txBody>
                  <a:tcPr marL="179259" marR="91414" marT="143407" marB="89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5981791"/>
                  </a:ext>
                </a:extLst>
              </a:tr>
            </a:tbl>
          </a:graphicData>
        </a:graphic>
      </p:graphicFrame>
      <p:sp>
        <p:nvSpPr>
          <p:cNvPr id="4" name="Rectangle 3"/>
          <p:cNvSpPr/>
          <p:nvPr/>
        </p:nvSpPr>
        <p:spPr bwMode="auto">
          <a:xfrm>
            <a:off x="166693" y="1515464"/>
            <a:ext cx="11802927" cy="765980"/>
          </a:xfrm>
          <a:prstGeom prst="rect">
            <a:avLst/>
          </a:prstGeom>
          <a:ln/>
        </p:spPr>
        <p:style>
          <a:lnRef idx="2">
            <a:schemeClr val="accent1"/>
          </a:lnRef>
          <a:fillRef idx="1">
            <a:schemeClr val="lt1"/>
          </a:fillRef>
          <a:effectRef idx="0">
            <a:schemeClr val="accent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3137" dirty="0">
                <a:solidFill>
                  <a:schemeClr val="tx1"/>
                </a:solidFill>
              </a:rPr>
              <a:t>Microsoft Flow</a:t>
            </a:r>
          </a:p>
          <a:p>
            <a:pPr marL="179278" algn="ctr" defTabSz="914102" fontAlgn="base">
              <a:spcBef>
                <a:spcPct val="0"/>
              </a:spcBef>
              <a:spcAft>
                <a:spcPct val="0"/>
              </a:spcAft>
            </a:pPr>
            <a:r>
              <a:rPr lang="en-US" sz="1765" dirty="0">
                <a:solidFill>
                  <a:schemeClr val="tx1"/>
                </a:solidFill>
              </a:rPr>
              <a:t>Enable the Citizen Developer to Do More</a:t>
            </a:r>
          </a:p>
        </p:txBody>
      </p:sp>
      <p:pic>
        <p:nvPicPr>
          <p:cNvPr id="10" name="Picture 9"/>
          <p:cNvPicPr>
            <a:picLocks noChangeAspect="1"/>
          </p:cNvPicPr>
          <p:nvPr/>
        </p:nvPicPr>
        <p:blipFill>
          <a:blip r:embed="rId4">
            <a:biLevel thresh="25000"/>
          </a:blip>
          <a:stretch>
            <a:fillRect/>
          </a:stretch>
        </p:blipFill>
        <p:spPr>
          <a:xfrm>
            <a:off x="2378098" y="2587340"/>
            <a:ext cx="580415" cy="580415"/>
          </a:xfrm>
          <a:prstGeom prst="rect">
            <a:avLst/>
          </a:prstGeom>
        </p:spPr>
      </p:pic>
      <p:pic>
        <p:nvPicPr>
          <p:cNvPr id="13" name="Picture 12"/>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265258" y="2587340"/>
            <a:ext cx="631240" cy="631240"/>
          </a:xfrm>
          <a:prstGeom prst="rect">
            <a:avLst/>
          </a:prstGeom>
          <a:noFill/>
          <a:ln>
            <a:noFill/>
          </a:ln>
        </p:spPr>
      </p:pic>
      <p:sp>
        <p:nvSpPr>
          <p:cNvPr id="14" name="Rectangle 13"/>
          <p:cNvSpPr/>
          <p:nvPr/>
        </p:nvSpPr>
        <p:spPr bwMode="auto">
          <a:xfrm>
            <a:off x="148431" y="6020565"/>
            <a:ext cx="11802927" cy="765980"/>
          </a:xfrm>
          <a:prstGeom prst="rect">
            <a:avLst/>
          </a:prstGeom>
          <a:solidFill>
            <a:srgbClr val="1673B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3137" dirty="0">
                <a:gradFill>
                  <a:gsLst>
                    <a:gs pos="5439">
                      <a:srgbClr val="F8F8F8"/>
                    </a:gs>
                    <a:gs pos="10000">
                      <a:srgbClr val="F8F8F8"/>
                    </a:gs>
                  </a:gsLst>
                  <a:lin ang="5400000" scaled="0"/>
                </a:gradFill>
              </a:rPr>
              <a:t>Azure</a:t>
            </a:r>
          </a:p>
          <a:p>
            <a:pPr marL="179278" algn="ctr" defTabSz="914102" fontAlgn="base">
              <a:spcBef>
                <a:spcPct val="0"/>
              </a:spcBef>
              <a:spcAft>
                <a:spcPct val="0"/>
              </a:spcAft>
            </a:pPr>
            <a:r>
              <a:rPr lang="en-US" sz="1765" dirty="0">
                <a:gradFill>
                  <a:gsLst>
                    <a:gs pos="5439">
                      <a:srgbClr val="F8F8F8"/>
                    </a:gs>
                    <a:gs pos="10000">
                      <a:srgbClr val="F8F8F8"/>
                    </a:gs>
                  </a:gsLst>
                  <a:lin ang="5400000" scaled="0"/>
                </a:gradFill>
              </a:rPr>
              <a:t>Management Portal, Azure Resource Manager</a:t>
            </a:r>
          </a:p>
        </p:txBody>
      </p:sp>
      <p:pic>
        <p:nvPicPr>
          <p:cNvPr id="9" name="Picture 8" descr="A close up of a sign&#10;&#10;Description generated with high confidence">
            <a:extLst>
              <a:ext uri="{FF2B5EF4-FFF2-40B4-BE49-F238E27FC236}">
                <a16:creationId xmlns:a16="http://schemas.microsoft.com/office/drawing/2014/main" id="{7C43EC0D-B1B9-4365-A4E2-63A895E5B9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508" y="1335552"/>
            <a:ext cx="2693570" cy="1122321"/>
          </a:xfrm>
          <a:prstGeom prst="rect">
            <a:avLst/>
          </a:prstGeom>
        </p:spPr>
      </p:pic>
      <p:pic>
        <p:nvPicPr>
          <p:cNvPr id="16" name="Picture 15" descr="A close up of a logo&#10;&#10;Description generated with high confidence">
            <a:extLst>
              <a:ext uri="{FF2B5EF4-FFF2-40B4-BE49-F238E27FC236}">
                <a16:creationId xmlns:a16="http://schemas.microsoft.com/office/drawing/2014/main" id="{22A092EE-A53C-4297-8EC3-F0AD2742BB6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0508" y="6034424"/>
            <a:ext cx="780290" cy="780290"/>
          </a:xfrm>
          <a:prstGeom prst="rect">
            <a:avLst/>
          </a:prstGeom>
        </p:spPr>
      </p:pic>
      <p:pic>
        <p:nvPicPr>
          <p:cNvPr id="18" name="Picture 17">
            <a:extLst>
              <a:ext uri="{FF2B5EF4-FFF2-40B4-BE49-F238E27FC236}">
                <a16:creationId xmlns:a16="http://schemas.microsoft.com/office/drawing/2014/main" id="{C55EFC14-70D7-4FCE-A003-5A96B66F565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36342" y="6090193"/>
            <a:ext cx="457832" cy="415906"/>
          </a:xfrm>
          <a:prstGeom prst="rect">
            <a:avLst/>
          </a:prstGeom>
        </p:spPr>
      </p:pic>
      <p:sp>
        <p:nvSpPr>
          <p:cNvPr id="5" name="Rectangle 4">
            <a:extLst>
              <a:ext uri="{FF2B5EF4-FFF2-40B4-BE49-F238E27FC236}">
                <a16:creationId xmlns:a16="http://schemas.microsoft.com/office/drawing/2014/main" id="{7F7765EE-CBB6-4CA6-A237-3F67E329D1F6}"/>
              </a:ext>
            </a:extLst>
          </p:cNvPr>
          <p:cNvSpPr/>
          <p:nvPr/>
        </p:nvSpPr>
        <p:spPr>
          <a:xfrm>
            <a:off x="3124078" y="2281444"/>
            <a:ext cx="2971922" cy="3710952"/>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82869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100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100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40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700" fill="hold"/>
                                        <p:tgtEl>
                                          <p:spTgt spid="4"/>
                                        </p:tgtEl>
                                        <p:attrNameLst>
                                          <p:attrName>ppt_x</p:attrName>
                                        </p:attrNameLst>
                                      </p:cBhvr>
                                      <p:tavLst>
                                        <p:tav tm="0">
                                          <p:val>
                                            <p:strVal val="#ppt_x"/>
                                          </p:val>
                                        </p:tav>
                                        <p:tav tm="100000">
                                          <p:val>
                                            <p:strVal val="#ppt_x"/>
                                          </p:val>
                                        </p:tav>
                                      </p:tavLst>
                                    </p:anim>
                                    <p:anim calcmode="lin" valueType="num">
                                      <p:cBhvr additive="base">
                                        <p:cTn id="32" dur="700" fill="hold"/>
                                        <p:tgtEl>
                                          <p:spTgt spid="4"/>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40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700" fill="hold"/>
                                        <p:tgtEl>
                                          <p:spTgt spid="9"/>
                                        </p:tgtEl>
                                        <p:attrNameLst>
                                          <p:attrName>ppt_x</p:attrName>
                                        </p:attrNameLst>
                                      </p:cBhvr>
                                      <p:tavLst>
                                        <p:tav tm="0">
                                          <p:val>
                                            <p:strVal val="#ppt_x"/>
                                          </p:val>
                                        </p:tav>
                                        <p:tav tm="100000">
                                          <p:val>
                                            <p:strVal val="#ppt_x"/>
                                          </p:val>
                                        </p:tav>
                                      </p:tavLst>
                                    </p:anim>
                                    <p:anim calcmode="lin" valueType="num">
                                      <p:cBhvr additive="base">
                                        <p:cTn id="36" dur="7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40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700" fill="hold"/>
                                        <p:tgtEl>
                                          <p:spTgt spid="14"/>
                                        </p:tgtEl>
                                        <p:attrNameLst>
                                          <p:attrName>ppt_x</p:attrName>
                                        </p:attrNameLst>
                                      </p:cBhvr>
                                      <p:tavLst>
                                        <p:tav tm="0">
                                          <p:val>
                                            <p:strVal val="#ppt_x"/>
                                          </p:val>
                                        </p:tav>
                                        <p:tav tm="100000">
                                          <p:val>
                                            <p:strVal val="#ppt_x"/>
                                          </p:val>
                                        </p:tav>
                                      </p:tavLst>
                                    </p:anim>
                                    <p:anim calcmode="lin" valueType="num">
                                      <p:cBhvr additive="base">
                                        <p:cTn id="42" dur="700" fill="hold"/>
                                        <p:tgtEl>
                                          <p:spTgt spid="14"/>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45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700" fill="hold"/>
                                        <p:tgtEl>
                                          <p:spTgt spid="18"/>
                                        </p:tgtEl>
                                        <p:attrNameLst>
                                          <p:attrName>ppt_x</p:attrName>
                                        </p:attrNameLst>
                                      </p:cBhvr>
                                      <p:tavLst>
                                        <p:tav tm="0">
                                          <p:val>
                                            <p:strVal val="#ppt_x"/>
                                          </p:val>
                                        </p:tav>
                                        <p:tav tm="100000">
                                          <p:val>
                                            <p:strVal val="#ppt_x"/>
                                          </p:val>
                                        </p:tav>
                                      </p:tavLst>
                                    </p:anim>
                                    <p:anim calcmode="lin" valueType="num">
                                      <p:cBhvr additive="base">
                                        <p:cTn id="46" dur="700" fill="hold"/>
                                        <p:tgtEl>
                                          <p:spTgt spid="18"/>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40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700" fill="hold"/>
                                        <p:tgtEl>
                                          <p:spTgt spid="16"/>
                                        </p:tgtEl>
                                        <p:attrNameLst>
                                          <p:attrName>ppt_x</p:attrName>
                                        </p:attrNameLst>
                                      </p:cBhvr>
                                      <p:tavLst>
                                        <p:tav tm="0">
                                          <p:val>
                                            <p:strVal val="#ppt_x"/>
                                          </p:val>
                                        </p:tav>
                                        <p:tav tm="100000">
                                          <p:val>
                                            <p:strVal val="#ppt_x"/>
                                          </p:val>
                                        </p:tav>
                                      </p:tavLst>
                                    </p:anim>
                                    <p:anim calcmode="lin" valueType="num">
                                      <p:cBhvr additive="base">
                                        <p:cTn id="50" dur="7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 grpId="0" animBg="1"/>
      <p:bldP spid="14" grpId="0" animBg="1"/>
      <p:bldP spid="5" grpId="0" animBg="1"/>
    </p:bldLst>
  </p:timing>
</p:sld>
</file>

<file path=ppt/theme/theme1.xml><?xml version="1.0" encoding="utf-8"?>
<a:theme xmlns:a="http://schemas.openxmlformats.org/drawingml/2006/main" name="1_5-30606_TR20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383C56E0-F735-498F-8724-CCDCED117207}" vid="{FCBB37E2-62A9-496B-BE77-7D918DDD0683}"/>
    </a:ext>
  </a:extLst>
</a:theme>
</file>

<file path=ppt/theme/theme10.xml><?xml version="1.0" encoding="utf-8"?>
<a:theme xmlns:a="http://schemas.openxmlformats.org/drawingml/2006/main" name="1_M 04-MicrosoftAzureStorag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2_M 04-MicrosoftAzureStorag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3.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Read-Only]" id="{DD734164-F40E-479F-8F17-ED891B49B3DF}" vid="{0722A4C9-FF71-4C4F-8FA9-C187D878E465}"/>
    </a:ext>
  </a:extLst>
</a:theme>
</file>

<file path=ppt/theme/theme4.xml><?xml version="1.0" encoding="utf-8"?>
<a:theme xmlns:a="http://schemas.openxmlformats.org/drawingml/2006/main" name="1_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B1B2F3F2-0B4F-4209-B007-CB76AE668BD4}" vid="{5E751991-B51F-49F7-957F-139A6D02B770}"/>
    </a:ext>
  </a:extLst>
</a:theme>
</file>

<file path=ppt/theme/theme5.xml><?xml version="1.0" encoding="utf-8"?>
<a:theme xmlns:a="http://schemas.openxmlformats.org/drawingml/2006/main" name="6_Windows Azure">
  <a:themeElements>
    <a:clrScheme name="Custom 17">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FFFFF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6.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9E308AB-AEB9-43FB-BA74-2F5F2D4431F6}" vid="{ADE38849-E5C5-41A0-9DD7-E729BB10422F}"/>
    </a:ext>
  </a:extLst>
</a:theme>
</file>

<file path=ppt/theme/theme7.xml><?xml version="1.0" encoding="utf-8"?>
<a:theme xmlns:a="http://schemas.openxmlformats.org/drawingml/2006/main" name="COLOR TEMPLATE">
  <a:themeElements>
    <a:clrScheme name="MSVID Mid-Blue">
      <a:dk1>
        <a:srgbClr val="505050"/>
      </a:dk1>
      <a:lt1>
        <a:srgbClr val="FFFFFF"/>
      </a:lt1>
      <a:dk2>
        <a:srgbClr val="00188F"/>
      </a:dk2>
      <a:lt2>
        <a:srgbClr val="CDF4FF"/>
      </a:lt2>
      <a:accent1>
        <a:srgbClr val="0078D7"/>
      </a:accent1>
      <a:accent2>
        <a:srgbClr val="B4009E"/>
      </a:accent2>
      <a:accent3>
        <a:srgbClr val="107C10"/>
      </a:accent3>
      <a:accent4>
        <a:srgbClr val="5C2D91"/>
      </a:accent4>
      <a:accent5>
        <a:srgbClr val="0020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3" id="{B1ACC32C-ABFA-405B-B379-BF6F9B212B07}" vid="{5A9AE7D0-1D70-4DEC-BF40-31F9904C221E}"/>
    </a:ext>
  </a:extLst>
</a:theme>
</file>

<file path=ppt/theme/theme8.xml><?xml version="1.0" encoding="utf-8"?>
<a:theme xmlns:a="http://schemas.openxmlformats.org/drawingml/2006/main" name="M 04-MicrosoftAzureStorag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WPC2010_breakout_arcguide[1]">
  <a:themeElements>
    <a:clrScheme name="MCS">
      <a:dk1>
        <a:srgbClr val="595959"/>
      </a:dk1>
      <a:lt1>
        <a:srgbClr val="FFFFFF"/>
      </a:lt1>
      <a:dk2>
        <a:srgbClr val="0070C0"/>
      </a:dk2>
      <a:lt2>
        <a:srgbClr val="DDDDDD"/>
      </a:lt2>
      <a:accent1>
        <a:srgbClr val="5191CD"/>
      </a:accent1>
      <a:accent2>
        <a:srgbClr val="2D86E7"/>
      </a:accent2>
      <a:accent3>
        <a:srgbClr val="A4D7F4"/>
      </a:accent3>
      <a:accent4>
        <a:srgbClr val="7AA23A"/>
      </a:accent4>
      <a:accent5>
        <a:srgbClr val="FFC211"/>
      </a:accent5>
      <a:accent6>
        <a:srgbClr val="C94409"/>
      </a:accent6>
      <a:hlink>
        <a:srgbClr val="5191CD"/>
      </a:hlink>
      <a:folHlink>
        <a:srgbClr val="595959"/>
      </a:folHlink>
    </a:clrScheme>
    <a:fontScheme name="MCS">
      <a:majorFont>
        <a:latin typeface="Segoe Light"/>
        <a:ea typeface=""/>
        <a:cs typeface=""/>
      </a:majorFont>
      <a:minorFont>
        <a:latin typeface="Segoe"/>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400" dirty="0" smtClean="0"/>
        </a:defPPr>
      </a:lstStyle>
    </a:txDef>
  </a:objectDefaults>
  <a:extraClrScheme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16622</TotalTime>
  <Words>7153</Words>
  <Application>Microsoft Office PowerPoint</Application>
  <PresentationFormat>Widescreen</PresentationFormat>
  <Paragraphs>724</Paragraphs>
  <Slides>80</Slides>
  <Notes>75</Notes>
  <HiddenSlides>31</HiddenSlides>
  <MMClips>0</MMClips>
  <ScaleCrop>false</ScaleCrop>
  <HeadingPairs>
    <vt:vector size="6" baseType="variant">
      <vt:variant>
        <vt:lpstr>Fonts Used</vt:lpstr>
      </vt:variant>
      <vt:variant>
        <vt:i4>13</vt:i4>
      </vt:variant>
      <vt:variant>
        <vt:lpstr>Theme</vt:lpstr>
      </vt:variant>
      <vt:variant>
        <vt:i4>11</vt:i4>
      </vt:variant>
      <vt:variant>
        <vt:lpstr>Slide Titles</vt:lpstr>
      </vt:variant>
      <vt:variant>
        <vt:i4>80</vt:i4>
      </vt:variant>
    </vt:vector>
  </HeadingPairs>
  <TitlesOfParts>
    <vt:vector size="104" baseType="lpstr">
      <vt:lpstr>Arial</vt:lpstr>
      <vt:lpstr>Calibri</vt:lpstr>
      <vt:lpstr>Calibri Light</vt:lpstr>
      <vt:lpstr>Consolas</vt:lpstr>
      <vt:lpstr>Courier New</vt:lpstr>
      <vt:lpstr>Segoe</vt:lpstr>
      <vt:lpstr>Segoe Light</vt:lpstr>
      <vt:lpstr>Segoe Pro Light</vt:lpstr>
      <vt:lpstr>Segoe Semibold</vt:lpstr>
      <vt:lpstr>Segoe UI</vt:lpstr>
      <vt:lpstr>Segoe UI Light</vt:lpstr>
      <vt:lpstr>Segoe UI Semilight</vt:lpstr>
      <vt:lpstr>Wingdings</vt:lpstr>
      <vt:lpstr>1_5-30606_TR20_BO_CT_Template</vt:lpstr>
      <vt:lpstr>1_5-30660_TR21_BO_CT_Template</vt:lpstr>
      <vt:lpstr>5-30711_TR22_BO_CT_Template</vt:lpstr>
      <vt:lpstr>1_5-30711_TR22_BO_CT_Template</vt:lpstr>
      <vt:lpstr>6_Windows Azure</vt:lpstr>
      <vt:lpstr>Windows Azure</vt:lpstr>
      <vt:lpstr>COLOR TEMPLATE</vt:lpstr>
      <vt:lpstr>M 04-MicrosoftAzureStorage</vt:lpstr>
      <vt:lpstr>WPC2010_breakout_arcguide[1]</vt:lpstr>
      <vt:lpstr>1_M 04-MicrosoftAzureStorage</vt:lpstr>
      <vt:lpstr>2_M 04-MicrosoftAzureStorage</vt:lpstr>
      <vt:lpstr>Microsoft Azure Logic Apps  </vt:lpstr>
      <vt:lpstr>PowerPoint Presentation</vt:lpstr>
      <vt:lpstr>How to View This Presentation</vt:lpstr>
      <vt:lpstr>Introduction and Logistics</vt:lpstr>
      <vt:lpstr>Logic Apps Agenda</vt:lpstr>
      <vt:lpstr>Introduction to Logic Apps  Logic Apps Overview  </vt:lpstr>
      <vt:lpstr>What is Azure Logic Apps?</vt:lpstr>
      <vt:lpstr>Example uses of Logic apps</vt:lpstr>
      <vt:lpstr>Microsoft Enterprise Integration Platform</vt:lpstr>
      <vt:lpstr>Microsoft Workflow Technologies</vt:lpstr>
      <vt:lpstr>Microsoft Flow vs. Logic Apps</vt:lpstr>
      <vt:lpstr>Anatomy of a Logic App</vt:lpstr>
      <vt:lpstr>Scaling/Pricing</vt:lpstr>
      <vt:lpstr>Connectors</vt:lpstr>
      <vt:lpstr>Triggers</vt:lpstr>
      <vt:lpstr>Actions</vt:lpstr>
      <vt:lpstr>Flow Control</vt:lpstr>
      <vt:lpstr>Demonstration</vt:lpstr>
      <vt:lpstr>Introduction to Logic Apps  Logic Apps Development </vt:lpstr>
      <vt:lpstr>PowerPoint Presentation</vt:lpstr>
      <vt:lpstr>PowerPoint Presentation</vt:lpstr>
      <vt:lpstr>Demonstration</vt:lpstr>
      <vt:lpstr>PowerPoint Presentation</vt:lpstr>
      <vt:lpstr>Demonstration</vt:lpstr>
      <vt:lpstr>PowerPoint Presentation</vt:lpstr>
      <vt:lpstr>PowerPoint Presentation</vt:lpstr>
      <vt:lpstr>PowerPoint Presentation</vt:lpstr>
      <vt:lpstr>PowerPoint Presentation</vt:lpstr>
      <vt:lpstr>Demonstration</vt:lpstr>
      <vt:lpstr>Introduction to Logic Apps  Handling Errors and Exceptions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Demonstration</vt:lpstr>
      <vt:lpstr>Microsoft Azure Logic Apps  Workflow Definition Language </vt:lpstr>
      <vt:lpstr>PowerPoint Presentation</vt:lpstr>
      <vt:lpstr>PowerPoint Presentation</vt:lpstr>
      <vt:lpstr>PowerPoint Presentation</vt:lpstr>
      <vt:lpstr>Demonstration</vt:lpstr>
      <vt:lpstr>Lab</vt:lpstr>
      <vt:lpstr>Introduction to Logic Apps  Logic Apps Deployment </vt:lpstr>
      <vt:lpstr>PowerPoint Presentation</vt:lpstr>
      <vt:lpstr>PowerPoint Presentation</vt:lpstr>
      <vt:lpstr>Introduction to Logic Apps  Logic Apps Monitoring and Troubleshooting</vt:lpstr>
      <vt:lpstr>Monitoring and Diagnostics capabilities</vt:lpstr>
      <vt:lpstr>Diagnostics logging</vt:lpstr>
      <vt:lpstr>Setting up Alerts</vt:lpstr>
      <vt:lpstr>Demonstration</vt:lpstr>
      <vt:lpstr>Introduction to Logic Apps  Logic Apps Security</vt:lpstr>
      <vt:lpstr>Securing Logic Apps</vt:lpstr>
      <vt:lpstr>Access to HTTP request triggers</vt:lpstr>
      <vt:lpstr>Securing access to the trigger via SAS</vt:lpstr>
      <vt:lpstr>Restricting incoming IP addresses</vt:lpstr>
      <vt:lpstr>Access to run history data</vt:lpstr>
      <vt:lpstr>Hiding run data via obfuscation</vt:lpstr>
      <vt:lpstr>Secure access to manage/edit logic apps</vt:lpstr>
      <vt:lpstr>Secure parameters and inputs within the logic app</vt:lpstr>
      <vt:lpstr>Secure parameters example</vt:lpstr>
      <vt:lpstr>Managed Identities in Logic Apps</vt:lpstr>
      <vt:lpstr>Managed Identity in use – workflow to workflow</vt:lpstr>
      <vt:lpstr>Introduction to Logic Apps  Enterprise Integration</vt:lpstr>
      <vt:lpstr>What is Enterprise Integration?</vt:lpstr>
      <vt:lpstr>…but more specifically..</vt:lpstr>
      <vt:lpstr>Enterprise Integration scenario</vt:lpstr>
      <vt:lpstr>Common terminology for Enterprise Integration</vt:lpstr>
      <vt:lpstr>Integration Accounts</vt:lpstr>
      <vt:lpstr>What’s in an Integration Account?.</vt:lpstr>
      <vt:lpstr>Integration Account pricing model</vt:lpstr>
      <vt:lpstr>Demonstration</vt:lpstr>
      <vt:lpstr>Lab</vt:lpstr>
      <vt:lpstr>Introduction to Logic Apps  Integrated Service Environment</vt:lpstr>
      <vt:lpstr>Integration Service Environment</vt:lpstr>
      <vt:lpstr>ISE specific connectors</vt:lpstr>
      <vt:lpstr>ISE - things to think about</vt:lpstr>
      <vt:lpstr>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Service Fabric Data Handling</dc:title>
  <dc:creator>Faisal Mustafa</dc:creator>
  <cp:lastModifiedBy>Larry Wall</cp:lastModifiedBy>
  <cp:revision>614</cp:revision>
  <dcterms:created xsi:type="dcterms:W3CDTF">2016-01-25T20:09:20Z</dcterms:created>
  <dcterms:modified xsi:type="dcterms:W3CDTF">2022-01-21T14:46:41Z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larrywa@microsoft.com</vt:lpwstr>
  </property>
  <property fmtid="{D5CDD505-2E9C-101B-9397-08002B2CF9AE}" pid="6" name="MSIP_Label_f42aa342-8706-4288-bd11-ebb85995028c_SetDate">
    <vt:lpwstr>2017-10-21T07:46:08.5716613-04:00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